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svg" ContentType="image/svg+xml"/>
  <Override PartName="/ppt/media/image41.svg" ContentType="image/svg+xml"/>
  <Override PartName="/ppt/media/image43.svg" ContentType="image/svg+xml"/>
  <Override PartName="/ppt/media/image45.svg" ContentType="image/svg+xml"/>
  <Override PartName="/ppt/media/image47.svg" ContentType="image/svg+xml"/>
  <Override PartName="/ppt/media/image49.svg" ContentType="image/svg+xml"/>
  <Override PartName="/ppt/media/image51.svg" ContentType="image/svg+xml"/>
  <Override PartName="/ppt/media/image53.svg" ContentType="image/svg+xml"/>
  <Override PartName="/ppt/media/image55.svg" ContentType="image/svg+xml"/>
  <Override PartName="/ppt/media/image57.svg" ContentType="image/svg+xml"/>
  <Override PartName="/ppt/media/image59.svg" ContentType="image/svg+xml"/>
  <Override PartName="/ppt/media/image6.svg" ContentType="image/svg+xml"/>
  <Override PartName="/ppt/media/image63.svg" ContentType="image/svg+xml"/>
  <Override PartName="/ppt/media/image6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79" r:id="rId14"/>
    <p:sldId id="276" r:id="rId15"/>
    <p:sldId id="275" r:id="rId16"/>
    <p:sldId id="267" r:id="rId17"/>
    <p:sldId id="281" r:id="rId18"/>
    <p:sldId id="282" r:id="rId19"/>
    <p:sldId id="283" r:id="rId20"/>
    <p:sldId id="269" r:id="rId21"/>
    <p:sldId id="272" r:id="rId22"/>
  </p:sldIdLst>
  <p:sldSz cx="9753600" cy="7315200"/>
  <p:notesSz cx="6858000" cy="9144000"/>
  <p:embeddedFontLst>
    <p:embeddedFont>
      <p:font typeface="Josefin Sans Bold" panose="00000800000000000000"/>
      <p:bold r:id="rId26"/>
    </p:embeddedFont>
    <p:embeddedFont>
      <p:font typeface="Josefin Sans" panose="00000500000000000000"/>
      <p:regular r:id="rId27"/>
    </p:embeddedFont>
    <p:embeddedFont>
      <p:font typeface="Noto Serif Display" panose="02020502080505020204"/>
      <p:regular r:id="rId28"/>
    </p:embeddedFont>
    <p:embeddedFont>
      <p:font typeface="DejaVu Serif" panose="02060603050605020204"/>
      <p:regular r:id="rId29"/>
    </p:embeddedFont>
    <p:embeddedFont>
      <p:font typeface="Muli Heavy" panose="00000A00000000000000"/>
      <p:bold r:id="rId30"/>
    </p:embeddedFont>
    <p:embeddedFont>
      <p:font typeface="DejaVu Serif Bold" panose="02060803050605020204"/>
      <p:bold r:id="rId31"/>
    </p:embeddedFont>
    <p:embeddedFont>
      <p:font typeface="Noto Sans Bold" panose="020B0802040504020204"/>
      <p:bold r:id="rId32"/>
    </p:embeddedFont>
    <p:embeddedFont>
      <p:font typeface="Calibri" panose="020F050202020403020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3"/>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font" Target="fonts/font11.fntdata"/><Relationship Id="rId35" Type="http://schemas.openxmlformats.org/officeDocument/2006/relationships/font" Target="fonts/font10.fntdata"/><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3" Type="http://schemas.openxmlformats.org/officeDocument/2006/relationships/slideLayout" Target="../slideLayouts/slideLayout7.xml"/><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image" Target="../media/image10.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9.GIF"/><Relationship Id="rId1" Type="http://schemas.openxmlformats.org/officeDocument/2006/relationships/image" Target="../media/image6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1.GIF"/><Relationship Id="rId1" Type="http://schemas.openxmlformats.org/officeDocument/2006/relationships/image" Target="../media/image7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2.png"/><Relationship Id="rId1" Type="http://schemas.openxmlformats.org/officeDocument/2006/relationships/image" Target="../media/image69.GI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GIF"/></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1.GI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7.png"/><Relationship Id="rId1" Type="http://schemas.openxmlformats.org/officeDocument/2006/relationships/image" Target="../media/image7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4.GIF"/><Relationship Id="rId2" Type="http://schemas.openxmlformats.org/officeDocument/2006/relationships/image" Target="../media/image63.svg"/><Relationship Id="rId1" Type="http://schemas.openxmlformats.org/officeDocument/2006/relationships/image" Target="../media/image62.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5.svg"/><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3" Type="http://schemas.openxmlformats.org/officeDocument/2006/relationships/image" Target="../media/image21.jpeg"/><Relationship Id="rId2" Type="http://schemas.openxmlformats.org/officeDocument/2006/relationships/image" Target="../media/image20.svg"/><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33.svg"/><Relationship Id="rId7" Type="http://schemas.openxmlformats.org/officeDocument/2006/relationships/image" Target="../media/image32.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 Id="rId3" Type="http://schemas.openxmlformats.org/officeDocument/2006/relationships/image" Target="../media/image28.png"/><Relationship Id="rId2" Type="http://schemas.openxmlformats.org/officeDocument/2006/relationships/image" Target="../media/image27.svg"/><Relationship Id="rId11" Type="http://schemas.openxmlformats.org/officeDocument/2006/relationships/slideLayout" Target="../slideLayouts/slideLayout7.xml"/><Relationship Id="rId10" Type="http://schemas.openxmlformats.org/officeDocument/2006/relationships/image" Target="../media/image6.svg"/><Relationship Id="rId1" Type="http://schemas.openxmlformats.org/officeDocument/2006/relationships/image" Target="../media/image26.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7.svg"/><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1.svg"/><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s>
</file>

<file path=ppt/slides/_rels/slide7.xml.rels><?xml version="1.0" encoding="UTF-8" standalone="yes"?>
<Relationships xmlns="http://schemas.openxmlformats.org/package/2006/relationships"><Relationship Id="rId9" Type="http://schemas.openxmlformats.org/officeDocument/2006/relationships/image" Target="../media/image50.png"/><Relationship Id="rId8" Type="http://schemas.openxmlformats.org/officeDocument/2006/relationships/image" Target="../media/image49.svg"/><Relationship Id="rId7" Type="http://schemas.openxmlformats.org/officeDocument/2006/relationships/image" Target="../media/image48.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 Id="rId3" Type="http://schemas.openxmlformats.org/officeDocument/2006/relationships/image" Target="../media/image44.png"/><Relationship Id="rId2" Type="http://schemas.openxmlformats.org/officeDocument/2006/relationships/image" Target="../media/image43.svg"/><Relationship Id="rId11" Type="http://schemas.openxmlformats.org/officeDocument/2006/relationships/slideLayout" Target="../slideLayouts/slideLayout7.xml"/><Relationship Id="rId10" Type="http://schemas.openxmlformats.org/officeDocument/2006/relationships/image" Target="../media/image51.svg"/><Relationship Id="rId1" Type="http://schemas.openxmlformats.org/officeDocument/2006/relationships/image" Target="../media/image42.png"/></Relationships>
</file>

<file path=ppt/slides/_rels/slide8.xml.rels><?xml version="1.0" encoding="UTF-8" standalone="yes"?>
<Relationships xmlns="http://schemas.openxmlformats.org/package/2006/relationships"><Relationship Id="rId9" Type="http://schemas.openxmlformats.org/officeDocument/2006/relationships/image" Target="../media/image60.jpeg"/><Relationship Id="rId8" Type="http://schemas.openxmlformats.org/officeDocument/2006/relationships/image" Target="../media/image59.svg"/><Relationship Id="rId7" Type="http://schemas.openxmlformats.org/officeDocument/2006/relationships/image" Target="../media/image58.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 Id="rId3" Type="http://schemas.openxmlformats.org/officeDocument/2006/relationships/image" Target="../media/image54.png"/><Relationship Id="rId2" Type="http://schemas.openxmlformats.org/officeDocument/2006/relationships/image" Target="../media/image53.svg"/><Relationship Id="rId10" Type="http://schemas.openxmlformats.org/officeDocument/2006/relationships/slideLayout" Target="../slideLayouts/slideLayout7.xml"/><Relationship Id="rId1" Type="http://schemas.openxmlformats.org/officeDocument/2006/relationships/image" Target="../media/image52.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4.GIF"/><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4747971" y="2958619"/>
            <a:ext cx="3432801" cy="607104"/>
          </a:xfrm>
          <a:prstGeom prst="rect">
            <a:avLst/>
          </a:prstGeom>
        </p:spPr>
        <p:txBody>
          <a:bodyPr lIns="0" tIns="0" rIns="0" bIns="0" rtlCol="0" anchor="t">
            <a:spAutoFit/>
          </a:bodyPr>
          <a:lstStyle/>
          <a:p>
            <a:pPr>
              <a:lnSpc>
                <a:spcPts val="4625"/>
              </a:lnSpc>
            </a:pPr>
            <a:r>
              <a:rPr lang="en-US" sz="4130">
                <a:solidFill>
                  <a:srgbClr val="F7B4A7"/>
                </a:solidFill>
                <a:latin typeface="Josefin Sans Bold" panose="00000800000000000000"/>
              </a:rPr>
              <a:t>BIG DATA</a:t>
            </a:r>
            <a:endParaRPr lang="en-US" sz="4130">
              <a:solidFill>
                <a:srgbClr val="F7B4A7"/>
              </a:solidFill>
              <a:latin typeface="Josefin Sans Bold" panose="00000800000000000000"/>
            </a:endParaRPr>
          </a:p>
        </p:txBody>
      </p:sp>
      <p:sp>
        <p:nvSpPr>
          <p:cNvPr id="3" name="TextBox 3"/>
          <p:cNvSpPr txBox="1"/>
          <p:nvPr/>
        </p:nvSpPr>
        <p:spPr>
          <a:xfrm>
            <a:off x="4747971" y="4221988"/>
            <a:ext cx="4597213" cy="1006481"/>
          </a:xfrm>
          <a:prstGeom prst="rect">
            <a:avLst/>
          </a:prstGeom>
        </p:spPr>
        <p:txBody>
          <a:bodyPr lIns="0" tIns="0" rIns="0" bIns="0" rtlCol="0" anchor="t">
            <a:spAutoFit/>
          </a:bodyPr>
          <a:lstStyle/>
          <a:p>
            <a:pPr>
              <a:lnSpc>
                <a:spcPts val="2665"/>
              </a:lnSpc>
            </a:pPr>
            <a:r>
              <a:rPr lang="en-US" sz="1900">
                <a:solidFill>
                  <a:srgbClr val="94DDDE"/>
                </a:solidFill>
                <a:latin typeface="Josefin Sans" panose="00000500000000000000"/>
              </a:rPr>
              <a:t>Nguyễn Sơn Lâm-1050080105</a:t>
            </a:r>
            <a:endParaRPr lang="en-US" sz="1900">
              <a:solidFill>
                <a:srgbClr val="94DDDE"/>
              </a:solidFill>
              <a:latin typeface="Josefin Sans" panose="00000500000000000000"/>
            </a:endParaRPr>
          </a:p>
          <a:p>
            <a:pPr>
              <a:lnSpc>
                <a:spcPts val="2665"/>
              </a:lnSpc>
            </a:pPr>
            <a:r>
              <a:rPr lang="en-US" sz="1900">
                <a:solidFill>
                  <a:srgbClr val="94DDDE"/>
                </a:solidFill>
                <a:latin typeface="Josefin Sans" panose="00000500000000000000"/>
              </a:rPr>
              <a:t>Nguyễn Thị Thanh Nhi-1050080110</a:t>
            </a:r>
            <a:endParaRPr lang="en-US" sz="1900">
              <a:solidFill>
                <a:srgbClr val="94DDDE"/>
              </a:solidFill>
              <a:latin typeface="Josefin Sans" panose="00000500000000000000"/>
            </a:endParaRPr>
          </a:p>
          <a:p>
            <a:pPr>
              <a:lnSpc>
                <a:spcPts val="2665"/>
              </a:lnSpc>
            </a:pPr>
            <a:r>
              <a:rPr lang="en-US" sz="1900">
                <a:solidFill>
                  <a:srgbClr val="94DDDE"/>
                </a:solidFill>
                <a:latin typeface="Josefin Sans" panose="00000500000000000000"/>
              </a:rPr>
              <a:t>Hồ Tuấn Khanh-1050080103</a:t>
            </a:r>
            <a:endParaRPr lang="en-US" sz="1900">
              <a:solidFill>
                <a:srgbClr val="94DDDE"/>
              </a:solidFill>
              <a:latin typeface="Josefin Sans" panose="00000500000000000000"/>
            </a:endParaRPr>
          </a:p>
        </p:txBody>
      </p:sp>
      <p:sp>
        <p:nvSpPr>
          <p:cNvPr id="4" name="Freeform 4"/>
          <p:cNvSpPr/>
          <p:nvPr/>
        </p:nvSpPr>
        <p:spPr>
          <a:xfrm>
            <a:off x="630845" y="-110531"/>
            <a:ext cx="3603009" cy="2194560"/>
          </a:xfrm>
          <a:custGeom>
            <a:avLst/>
            <a:gdLst/>
            <a:ahLst/>
            <a:cxnLst/>
            <a:rect l="l" t="t" r="r" b="b"/>
            <a:pathLst>
              <a:path w="3603009" h="2194560">
                <a:moveTo>
                  <a:pt x="0" y="0"/>
                </a:moveTo>
                <a:lnTo>
                  <a:pt x="3603009" y="0"/>
                </a:lnTo>
                <a:lnTo>
                  <a:pt x="3603009" y="2194560"/>
                </a:lnTo>
                <a:lnTo>
                  <a:pt x="0" y="219456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3362045" y="1869446"/>
            <a:ext cx="636975" cy="1379276"/>
          </a:xfrm>
          <a:custGeom>
            <a:avLst/>
            <a:gdLst/>
            <a:ahLst/>
            <a:cxnLst/>
            <a:rect l="l" t="t" r="r" b="b"/>
            <a:pathLst>
              <a:path w="636975" h="1379276">
                <a:moveTo>
                  <a:pt x="0" y="0"/>
                </a:moveTo>
                <a:lnTo>
                  <a:pt x="636974" y="0"/>
                </a:lnTo>
                <a:lnTo>
                  <a:pt x="636974" y="1379276"/>
                </a:lnTo>
                <a:lnTo>
                  <a:pt x="0" y="1379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a:off x="1117435" y="1992349"/>
            <a:ext cx="2857468" cy="2982177"/>
          </a:xfrm>
          <a:custGeom>
            <a:avLst/>
            <a:gdLst/>
            <a:ahLst/>
            <a:cxnLst/>
            <a:rect l="l" t="t" r="r" b="b"/>
            <a:pathLst>
              <a:path w="2857468" h="2982177">
                <a:moveTo>
                  <a:pt x="2857468" y="0"/>
                </a:moveTo>
                <a:lnTo>
                  <a:pt x="0" y="0"/>
                </a:lnTo>
                <a:lnTo>
                  <a:pt x="0" y="2982177"/>
                </a:lnTo>
                <a:lnTo>
                  <a:pt x="2857468" y="2982177"/>
                </a:lnTo>
                <a:lnTo>
                  <a:pt x="2857468"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505145" y="1588761"/>
            <a:ext cx="1676821" cy="1301823"/>
          </a:xfrm>
          <a:custGeom>
            <a:avLst/>
            <a:gdLst/>
            <a:ahLst/>
            <a:cxnLst/>
            <a:rect l="l" t="t" r="r" b="b"/>
            <a:pathLst>
              <a:path w="1676821" h="1301823">
                <a:moveTo>
                  <a:pt x="0" y="0"/>
                </a:moveTo>
                <a:lnTo>
                  <a:pt x="1676821" y="0"/>
                </a:lnTo>
                <a:lnTo>
                  <a:pt x="1676821" y="1301822"/>
                </a:lnTo>
                <a:lnTo>
                  <a:pt x="0" y="13018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333265" y="3584160"/>
            <a:ext cx="1010291" cy="2268000"/>
          </a:xfrm>
          <a:custGeom>
            <a:avLst/>
            <a:gdLst/>
            <a:ahLst/>
            <a:cxnLst/>
            <a:rect l="l" t="t" r="r" b="b"/>
            <a:pathLst>
              <a:path w="1010291" h="2268000">
                <a:moveTo>
                  <a:pt x="0" y="0"/>
                </a:moveTo>
                <a:lnTo>
                  <a:pt x="1010291" y="0"/>
                </a:lnTo>
                <a:lnTo>
                  <a:pt x="1010291" y="2268000"/>
                </a:lnTo>
                <a:lnTo>
                  <a:pt x="0" y="22680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2139629" y="4974526"/>
            <a:ext cx="1859391" cy="2194560"/>
          </a:xfrm>
          <a:custGeom>
            <a:avLst/>
            <a:gdLst/>
            <a:ahLst/>
            <a:cxnLst/>
            <a:rect l="l" t="t" r="r" b="b"/>
            <a:pathLst>
              <a:path w="1859391" h="2194560">
                <a:moveTo>
                  <a:pt x="0" y="0"/>
                </a:moveTo>
                <a:lnTo>
                  <a:pt x="1859390" y="0"/>
                </a:lnTo>
                <a:lnTo>
                  <a:pt x="1859390" y="2194560"/>
                </a:lnTo>
                <a:lnTo>
                  <a:pt x="0" y="21945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rot="0">
            <a:off x="8058143" y="-450168"/>
            <a:ext cx="1927873" cy="2363375"/>
            <a:chOff x="0" y="0"/>
            <a:chExt cx="2570498" cy="3151167"/>
          </a:xfrm>
        </p:grpSpPr>
        <p:sp>
          <p:nvSpPr>
            <p:cNvPr id="3" name="Freeform 3"/>
            <p:cNvSpPr/>
            <p:nvPr/>
          </p:nvSpPr>
          <p:spPr>
            <a:xfrm>
              <a:off x="349174" y="691185"/>
              <a:ext cx="2221323" cy="1389337"/>
            </a:xfrm>
            <a:custGeom>
              <a:avLst/>
              <a:gdLst/>
              <a:ahLst/>
              <a:cxnLst/>
              <a:rect l="l" t="t" r="r" b="b"/>
              <a:pathLst>
                <a:path w="2221323" h="1389337">
                  <a:moveTo>
                    <a:pt x="0" y="0"/>
                  </a:moveTo>
                  <a:lnTo>
                    <a:pt x="2221324" y="0"/>
                  </a:lnTo>
                  <a:lnTo>
                    <a:pt x="2221324" y="1389337"/>
                  </a:lnTo>
                  <a:lnTo>
                    <a:pt x="0" y="138933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0" y="2337825"/>
              <a:ext cx="1300402" cy="813342"/>
            </a:xfrm>
            <a:custGeom>
              <a:avLst/>
              <a:gdLst/>
              <a:ahLst/>
              <a:cxnLst/>
              <a:rect l="l" t="t" r="r" b="b"/>
              <a:pathLst>
                <a:path w="1300402" h="813342">
                  <a:moveTo>
                    <a:pt x="0" y="0"/>
                  </a:moveTo>
                  <a:lnTo>
                    <a:pt x="1300402" y="0"/>
                  </a:lnTo>
                  <a:lnTo>
                    <a:pt x="1300402" y="813342"/>
                  </a:lnTo>
                  <a:lnTo>
                    <a:pt x="0" y="81334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584584" y="2029503"/>
              <a:ext cx="985914" cy="616644"/>
            </a:xfrm>
            <a:custGeom>
              <a:avLst/>
              <a:gdLst/>
              <a:ahLst/>
              <a:cxnLst/>
              <a:rect l="l" t="t" r="r" b="b"/>
              <a:pathLst>
                <a:path w="985914" h="616644">
                  <a:moveTo>
                    <a:pt x="0" y="0"/>
                  </a:moveTo>
                  <a:lnTo>
                    <a:pt x="985914" y="0"/>
                  </a:lnTo>
                  <a:lnTo>
                    <a:pt x="985914" y="616644"/>
                  </a:lnTo>
                  <a:lnTo>
                    <a:pt x="0" y="61664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1388068" y="0"/>
              <a:ext cx="985914" cy="616644"/>
            </a:xfrm>
            <a:custGeom>
              <a:avLst/>
              <a:gdLst/>
              <a:ahLst/>
              <a:cxnLst/>
              <a:rect l="l" t="t" r="r" b="b"/>
              <a:pathLst>
                <a:path w="985914" h="616644">
                  <a:moveTo>
                    <a:pt x="0" y="0"/>
                  </a:moveTo>
                  <a:lnTo>
                    <a:pt x="985914" y="0"/>
                  </a:lnTo>
                  <a:lnTo>
                    <a:pt x="985914" y="616644"/>
                  </a:lnTo>
                  <a:lnTo>
                    <a:pt x="0" y="61664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
        <p:nvSpPr>
          <p:cNvPr id="7" name="Freeform 7"/>
          <p:cNvSpPr/>
          <p:nvPr/>
        </p:nvSpPr>
        <p:spPr>
          <a:xfrm>
            <a:off x="3173384" y="1749908"/>
            <a:ext cx="6439422" cy="5565292"/>
          </a:xfrm>
          <a:custGeom>
            <a:avLst/>
            <a:gdLst/>
            <a:ahLst/>
            <a:cxnLst/>
            <a:rect l="l" t="t" r="r" b="b"/>
            <a:pathLst>
              <a:path w="6439422" h="5565292">
                <a:moveTo>
                  <a:pt x="0" y="0"/>
                </a:moveTo>
                <a:lnTo>
                  <a:pt x="6439421" y="0"/>
                </a:lnTo>
                <a:lnTo>
                  <a:pt x="6439421" y="5565292"/>
                </a:lnTo>
                <a:lnTo>
                  <a:pt x="0" y="5565292"/>
                </a:lnTo>
                <a:lnTo>
                  <a:pt x="0" y="0"/>
                </a:lnTo>
                <a:close/>
              </a:path>
            </a:pathLst>
          </a:custGeom>
          <a:blipFill>
            <a:blip r:embed="rId3"/>
            <a:stretch>
              <a:fillRect/>
            </a:stretch>
          </a:blipFill>
        </p:spPr>
      </p:sp>
      <p:sp>
        <p:nvSpPr>
          <p:cNvPr id="8" name="TextBox 8"/>
          <p:cNvSpPr txBox="1"/>
          <p:nvPr/>
        </p:nvSpPr>
        <p:spPr>
          <a:xfrm>
            <a:off x="1148715" y="401955"/>
            <a:ext cx="4349750" cy="1076960"/>
          </a:xfrm>
          <a:prstGeom prst="rect">
            <a:avLst/>
          </a:prstGeom>
        </p:spPr>
        <p:txBody>
          <a:bodyPr wrap="square" lIns="0" tIns="0" rIns="0" bIns="0" rtlCol="0" anchor="t">
            <a:spAutoFit/>
          </a:bodyPr>
          <a:lstStyle/>
          <a:p>
            <a:pPr algn="ctr">
              <a:lnSpc>
                <a:spcPts val="8400"/>
              </a:lnSpc>
            </a:pPr>
            <a:r>
              <a:rPr lang="en-US" sz="6000">
                <a:solidFill>
                  <a:srgbClr val="2B4B82"/>
                </a:solidFill>
                <a:latin typeface="Noto Sans Bold" panose="020B0802040504020204"/>
              </a:rPr>
              <a:t>GRAPH</a:t>
            </a:r>
            <a:endParaRPr lang="en-US" sz="6000">
              <a:solidFill>
                <a:srgbClr val="2B4B82"/>
              </a:solidFill>
              <a:latin typeface="Noto Sans Bold" panose="020B0802040504020204"/>
            </a:endParaRPr>
          </a:p>
        </p:txBody>
      </p:sp>
      <p:sp>
        <p:nvSpPr>
          <p:cNvPr id="9" name="TextBox 9"/>
          <p:cNvSpPr txBox="1"/>
          <p:nvPr/>
        </p:nvSpPr>
        <p:spPr>
          <a:xfrm>
            <a:off x="0" y="1802130"/>
            <a:ext cx="3016827" cy="4781550"/>
          </a:xfrm>
          <a:prstGeom prst="rect">
            <a:avLst/>
          </a:prstGeom>
        </p:spPr>
        <p:txBody>
          <a:bodyPr lIns="0" tIns="0" rIns="0" bIns="0" rtlCol="0" anchor="t">
            <a:spAutoFit/>
          </a:bodyPr>
          <a:lstStyle/>
          <a:p>
            <a:pPr algn="ctr">
              <a:lnSpc>
                <a:spcPts val="4200"/>
              </a:lnSpc>
            </a:pPr>
            <a:r>
              <a:rPr lang="en-US" sz="3000">
                <a:solidFill>
                  <a:srgbClr val="2F4776"/>
                </a:solidFill>
                <a:latin typeface="Noto Serif Display" panose="02020502080505020204"/>
              </a:rPr>
              <a:t> Graph-based hay cơ sở dữ liệu kiểu đồ thị có thể lưu trữ các thực thể và các mối quan hệ giữa các thực thể đó. </a:t>
            </a:r>
            <a:endParaRPr lang="en-US" sz="3000">
              <a:solidFill>
                <a:srgbClr val="2F4776"/>
              </a:solidFill>
              <a:latin typeface="Noto Serif Display" panose="02020502080505020204"/>
            </a:endParaRPr>
          </a:p>
          <a:p>
            <a:pPr algn="ctr">
              <a:lnSpc>
                <a:spcPts val="4200"/>
              </a:lnSpc>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4D7"/>
        </a:solidFill>
        <a:effectLst/>
      </p:bgPr>
    </p:bg>
    <p:spTree>
      <p:nvGrpSpPr>
        <p:cNvPr id="1" name=""/>
        <p:cNvGrpSpPr/>
        <p:nvPr/>
      </p:nvGrpSpPr>
      <p:grpSpPr>
        <a:xfrm>
          <a:off x="0" y="0"/>
          <a:ext cx="0" cy="0"/>
          <a:chOff x="0" y="0"/>
          <a:chExt cx="0" cy="0"/>
        </a:xfrm>
      </p:grpSpPr>
      <p:sp>
        <p:nvSpPr>
          <p:cNvPr id="2" name="Freeform 2"/>
          <p:cNvSpPr/>
          <p:nvPr/>
        </p:nvSpPr>
        <p:spPr>
          <a:xfrm>
            <a:off x="1482875" y="4203593"/>
            <a:ext cx="7149009" cy="2760402"/>
          </a:xfrm>
          <a:custGeom>
            <a:avLst/>
            <a:gdLst/>
            <a:ahLst/>
            <a:cxnLst/>
            <a:rect l="l" t="t" r="r" b="b"/>
            <a:pathLst>
              <a:path w="7149009" h="2760402">
                <a:moveTo>
                  <a:pt x="0" y="0"/>
                </a:moveTo>
                <a:lnTo>
                  <a:pt x="7149009" y="0"/>
                </a:lnTo>
                <a:lnTo>
                  <a:pt x="7149009" y="2760401"/>
                </a:lnTo>
                <a:lnTo>
                  <a:pt x="0" y="2760401"/>
                </a:lnTo>
                <a:lnTo>
                  <a:pt x="0" y="0"/>
                </a:lnTo>
                <a:close/>
              </a:path>
            </a:pathLst>
          </a:custGeom>
          <a:blipFill>
            <a:blip r:embed="rId1"/>
            <a:stretch>
              <a:fillRect/>
            </a:stretch>
          </a:blipFill>
        </p:spPr>
      </p:sp>
      <p:pic>
        <p:nvPicPr>
          <p:cNvPr id="3" name="Picture 3"/>
          <p:cNvPicPr>
            <a:picLocks noChangeAspect="1"/>
          </p:cNvPicPr>
          <p:nvPr/>
        </p:nvPicPr>
        <p:blipFill>
          <a:blip r:embed="rId2"/>
          <a:srcRect/>
          <a:stretch>
            <a:fillRect/>
          </a:stretch>
        </p:blipFill>
        <p:spPr>
          <a:xfrm>
            <a:off x="5568419" y="-1260071"/>
            <a:ext cx="3319940" cy="3688823"/>
          </a:xfrm>
          <a:prstGeom prst="rect">
            <a:avLst/>
          </a:prstGeom>
        </p:spPr>
      </p:pic>
      <p:sp>
        <p:nvSpPr>
          <p:cNvPr id="4" name="TextBox 4"/>
          <p:cNvSpPr txBox="1"/>
          <p:nvPr/>
        </p:nvSpPr>
        <p:spPr>
          <a:xfrm>
            <a:off x="-190392" y="1052080"/>
            <a:ext cx="6047293" cy="1917700"/>
          </a:xfrm>
          <a:prstGeom prst="rect">
            <a:avLst/>
          </a:prstGeom>
        </p:spPr>
        <p:txBody>
          <a:bodyPr lIns="0" tIns="0" rIns="0" bIns="0" rtlCol="0" anchor="t">
            <a:spAutoFit/>
          </a:bodyPr>
          <a:lstStyle/>
          <a:p>
            <a:pPr algn="ctr">
              <a:lnSpc>
                <a:spcPts val="7000"/>
              </a:lnSpc>
            </a:pPr>
            <a:r>
              <a:rPr lang="en-US" sz="5000">
                <a:solidFill>
                  <a:srgbClr val="000000"/>
                </a:solidFill>
                <a:latin typeface="Noto Sans Bold" panose="020B0802040504020204"/>
              </a:rPr>
              <a:t>KEY-VALUE</a:t>
            </a:r>
            <a:endParaRPr lang="en-US" sz="5000">
              <a:solidFill>
                <a:srgbClr val="000000"/>
              </a:solidFill>
              <a:latin typeface="Noto Sans Bold" panose="020B0802040504020204"/>
            </a:endParaRPr>
          </a:p>
          <a:p>
            <a:pPr algn="ctr">
              <a:lnSpc>
                <a:spcPts val="8400"/>
              </a:lnSpc>
            </a:pPr>
          </a:p>
        </p:txBody>
      </p:sp>
      <p:sp>
        <p:nvSpPr>
          <p:cNvPr id="5" name="TextBox 5"/>
          <p:cNvSpPr txBox="1"/>
          <p:nvPr/>
        </p:nvSpPr>
        <p:spPr>
          <a:xfrm>
            <a:off x="303068" y="2770365"/>
            <a:ext cx="9147464" cy="850900"/>
          </a:xfrm>
          <a:prstGeom prst="rect">
            <a:avLst/>
          </a:prstGeom>
        </p:spPr>
        <p:txBody>
          <a:bodyPr lIns="0" tIns="0" rIns="0" bIns="0" rtlCol="0" anchor="t">
            <a:spAutoFit/>
          </a:bodyPr>
          <a:lstStyle/>
          <a:p>
            <a:pPr algn="ctr">
              <a:lnSpc>
                <a:spcPts val="3500"/>
              </a:lnSpc>
            </a:pPr>
            <a:r>
              <a:rPr lang="en-US" sz="2500">
                <a:solidFill>
                  <a:srgbClr val="000000"/>
                </a:solidFill>
                <a:latin typeface="Noto Serif Display" panose="02020502080505020204"/>
              </a:rPr>
              <a:t>Một loại cơ sở dữ liệu lưu trữ dữ liệu dưới dạng tập hợp các cặp khóa-giá trị. </a:t>
            </a:r>
            <a:endParaRPr lang="en-US" sz="2500">
              <a:solidFill>
                <a:srgbClr val="000000"/>
              </a:solidFill>
              <a:latin typeface="Noto Serif Display" panose="02020502080505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2747" y="1116527"/>
            <a:ext cx="8169333" cy="4420921"/>
          </a:xfrm>
          <a:custGeom>
            <a:avLst/>
            <a:gdLst/>
            <a:ahLst/>
            <a:cxnLst/>
            <a:rect l="l" t="t" r="r" b="b"/>
            <a:pathLst>
              <a:path w="8169333" h="4420921">
                <a:moveTo>
                  <a:pt x="0" y="0"/>
                </a:moveTo>
                <a:lnTo>
                  <a:pt x="8169333" y="0"/>
                </a:lnTo>
                <a:lnTo>
                  <a:pt x="8169333" y="4420921"/>
                </a:lnTo>
                <a:lnTo>
                  <a:pt x="0" y="4420921"/>
                </a:lnTo>
                <a:lnTo>
                  <a:pt x="0" y="0"/>
                </a:lnTo>
                <a:close/>
              </a:path>
            </a:pathLst>
          </a:custGeom>
          <a:blipFill>
            <a:blip r:embed="rId1"/>
            <a:stretch>
              <a:fillRect/>
            </a:stretch>
          </a:blipFill>
        </p:spPr>
      </p:sp>
      <p:pic>
        <p:nvPicPr>
          <p:cNvPr id="3" name="Picture 3"/>
          <p:cNvPicPr>
            <a:picLocks noChangeAspect="1"/>
          </p:cNvPicPr>
          <p:nvPr/>
        </p:nvPicPr>
        <p:blipFill>
          <a:blip r:embed="rId2"/>
          <a:srcRect/>
          <a:stretch>
            <a:fillRect/>
          </a:stretch>
        </p:blipFill>
        <p:spPr>
          <a:xfrm rot="-4712099">
            <a:off x="7121157" y="-24484"/>
            <a:ext cx="1680008" cy="1512007"/>
          </a:xfrm>
          <a:prstGeom prst="rect">
            <a:avLst/>
          </a:prstGeom>
        </p:spPr>
      </p:pic>
      <p:sp>
        <p:nvSpPr>
          <p:cNvPr id="4" name="TextBox 4"/>
          <p:cNvSpPr txBox="1"/>
          <p:nvPr/>
        </p:nvSpPr>
        <p:spPr>
          <a:xfrm>
            <a:off x="-815144" y="160873"/>
            <a:ext cx="7302869" cy="2095500"/>
          </a:xfrm>
          <a:prstGeom prst="rect">
            <a:avLst/>
          </a:prstGeom>
        </p:spPr>
        <p:txBody>
          <a:bodyPr lIns="0" tIns="0" rIns="0" bIns="0" rtlCol="0" anchor="t">
            <a:spAutoFit/>
          </a:bodyPr>
          <a:lstStyle/>
          <a:p>
            <a:pPr algn="ctr">
              <a:lnSpc>
                <a:spcPts val="8400"/>
              </a:lnSpc>
            </a:pPr>
            <a:r>
              <a:rPr lang="en-US" sz="6000">
                <a:solidFill>
                  <a:srgbClr val="000000"/>
                </a:solidFill>
                <a:latin typeface="Noto Sans Bold" panose="020B0802040504020204"/>
              </a:rPr>
              <a:t>Wide-Coulm</a:t>
            </a:r>
            <a:endParaRPr lang="en-US" sz="6000">
              <a:solidFill>
                <a:srgbClr val="000000"/>
              </a:solidFill>
              <a:latin typeface="Noto Sans Bold" panose="020B0802040504020204"/>
            </a:endParaRPr>
          </a:p>
          <a:p>
            <a:pPr algn="ctr">
              <a:lnSpc>
                <a:spcPts val="8400"/>
              </a:lnSpc>
            </a:pPr>
          </a:p>
        </p:txBody>
      </p:sp>
      <p:sp>
        <p:nvSpPr>
          <p:cNvPr id="5" name="TextBox 5"/>
          <p:cNvSpPr txBox="1"/>
          <p:nvPr/>
        </p:nvSpPr>
        <p:spPr>
          <a:xfrm>
            <a:off x="580436" y="5480298"/>
            <a:ext cx="8592728" cy="1581150"/>
          </a:xfrm>
          <a:prstGeom prst="rect">
            <a:avLst/>
          </a:prstGeom>
        </p:spPr>
        <p:txBody>
          <a:bodyPr lIns="0" tIns="0" rIns="0" bIns="0" rtlCol="0" anchor="t">
            <a:spAutoFit/>
          </a:bodyPr>
          <a:lstStyle/>
          <a:p>
            <a:pPr algn="ctr">
              <a:lnSpc>
                <a:spcPts val="4200"/>
              </a:lnSpc>
            </a:pPr>
            <a:r>
              <a:rPr lang="en-US" sz="3000">
                <a:solidFill>
                  <a:srgbClr val="000000"/>
                </a:solidFill>
                <a:latin typeface="Noto Serif Display" panose="02020502080505020204"/>
              </a:rPr>
              <a:t>Một loại cơ sở dữ liệu NoSQL lưu trữ dữ liệu theo cột thay vì hàng, khiến dữ liệu có khả năng mở rộng và linh hoạt cao. </a:t>
            </a:r>
            <a:endParaRPr lang="en-US" sz="3000">
              <a:solidFill>
                <a:srgbClr val="000000"/>
              </a:solidFill>
              <a:latin typeface="Noto Serif Display" panose="02020502080505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4D7"/>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1"/>
          <a:srcRect/>
          <a:stretch>
            <a:fillRect/>
          </a:stretch>
        </p:blipFill>
        <p:spPr>
          <a:xfrm>
            <a:off x="6096104" y="-1260071"/>
            <a:ext cx="3319940" cy="3688823"/>
          </a:xfrm>
          <a:prstGeom prst="rect">
            <a:avLst/>
          </a:prstGeom>
        </p:spPr>
      </p:pic>
      <p:sp>
        <p:nvSpPr>
          <p:cNvPr id="4" name="TextBox 4"/>
          <p:cNvSpPr txBox="1"/>
          <p:nvPr/>
        </p:nvSpPr>
        <p:spPr>
          <a:xfrm>
            <a:off x="-190392" y="304685"/>
            <a:ext cx="6047293" cy="1076960"/>
          </a:xfrm>
          <a:prstGeom prst="rect">
            <a:avLst/>
          </a:prstGeom>
        </p:spPr>
        <p:txBody>
          <a:bodyPr lIns="0" tIns="0" rIns="0" bIns="0" rtlCol="0" anchor="t">
            <a:spAutoFit/>
          </a:bodyPr>
          <a:lstStyle/>
          <a:p>
            <a:pPr algn="ctr">
              <a:lnSpc>
                <a:spcPts val="8400"/>
              </a:lnSpc>
            </a:pPr>
            <a:r>
              <a:rPr lang="en-US" sz="3500">
                <a:solidFill>
                  <a:srgbClr val="000000"/>
                </a:solidFill>
                <a:latin typeface="Noto Sans Bold" panose="020B0802040504020204"/>
              </a:rPr>
              <a:t>So Sánh SQL và NoSQL</a:t>
            </a:r>
            <a:endParaRPr sz="3500"/>
          </a:p>
        </p:txBody>
      </p:sp>
      <p:pic>
        <p:nvPicPr>
          <p:cNvPr id="6" name="Picture 5"/>
          <p:cNvPicPr>
            <a:picLocks noChangeAspect="1"/>
          </p:cNvPicPr>
          <p:nvPr/>
        </p:nvPicPr>
        <p:blipFill>
          <a:blip r:embed="rId2"/>
          <a:stretch>
            <a:fillRect/>
          </a:stretch>
        </p:blipFill>
        <p:spPr>
          <a:xfrm>
            <a:off x="990600" y="1828800"/>
            <a:ext cx="4962525" cy="52546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4D7"/>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1"/>
          <a:srcRect/>
          <a:stretch>
            <a:fillRect/>
          </a:stretch>
        </p:blipFill>
        <p:spPr>
          <a:xfrm>
            <a:off x="5568419" y="-1260071"/>
            <a:ext cx="3319940" cy="3688823"/>
          </a:xfrm>
          <a:prstGeom prst="rect">
            <a:avLst/>
          </a:prstGeom>
        </p:spPr>
      </p:pic>
      <p:sp>
        <p:nvSpPr>
          <p:cNvPr id="4" name="TextBox 4"/>
          <p:cNvSpPr txBox="1"/>
          <p:nvPr/>
        </p:nvSpPr>
        <p:spPr>
          <a:xfrm>
            <a:off x="76200" y="762000"/>
            <a:ext cx="6579235" cy="1076960"/>
          </a:xfrm>
          <a:prstGeom prst="rect">
            <a:avLst/>
          </a:prstGeom>
        </p:spPr>
        <p:txBody>
          <a:bodyPr wrap="square" lIns="0" tIns="0" rIns="0" bIns="0" rtlCol="0" anchor="t">
            <a:spAutoFit/>
          </a:bodyPr>
          <a:lstStyle/>
          <a:p>
            <a:pPr algn="ctr">
              <a:lnSpc>
                <a:spcPts val="8400"/>
              </a:lnSpc>
            </a:pPr>
            <a:r>
              <a:rPr lang="en-US" sz="5000">
                <a:solidFill>
                  <a:schemeClr val="accent5"/>
                </a:solidFill>
                <a:latin typeface="Noto Sans Bold" panose="020B0802040504020204"/>
              </a:rPr>
              <a:t>Truy vấn trong NoSQL</a:t>
            </a:r>
            <a:endParaRPr lang="en-US" sz="5000">
              <a:solidFill>
                <a:schemeClr val="accent5"/>
              </a:solidFill>
              <a:latin typeface="Noto Sans Bold" panose="020B0802040504020204"/>
            </a:endParaRPr>
          </a:p>
        </p:txBody>
      </p:sp>
      <p:sp>
        <p:nvSpPr>
          <p:cNvPr id="5" name="TextBox 5"/>
          <p:cNvSpPr txBox="1"/>
          <p:nvPr/>
        </p:nvSpPr>
        <p:spPr>
          <a:xfrm>
            <a:off x="228773" y="2590660"/>
            <a:ext cx="9147464" cy="1346200"/>
          </a:xfrm>
          <a:prstGeom prst="rect">
            <a:avLst/>
          </a:prstGeom>
        </p:spPr>
        <p:txBody>
          <a:bodyPr lIns="0" tIns="0" rIns="0" bIns="0" rtlCol="0" anchor="t">
            <a:spAutoFit/>
          </a:bodyPr>
          <a:lstStyle/>
          <a:p>
            <a:pPr algn="ctr">
              <a:lnSpc>
                <a:spcPts val="3500"/>
              </a:lnSpc>
            </a:pPr>
            <a:r>
              <a:rPr lang="en-US" sz="2500">
                <a:solidFill>
                  <a:srgbClr val="000000"/>
                </a:solidFill>
                <a:latin typeface="Noto Serif Display" panose="02020502080505020204"/>
              </a:rPr>
              <a:t>SQL (Structured Query Language) trong ngữ cảnh của NoSQL thường được gọi là "SQL-like query" hoặc "SQL-like interface."</a:t>
            </a:r>
            <a:endParaRPr lang="en-US" sz="2500">
              <a:solidFill>
                <a:srgbClr val="000000"/>
              </a:solidFill>
              <a:latin typeface="Noto Serif Display" panose="02020502080505020204"/>
            </a:endParaRPr>
          </a:p>
        </p:txBody>
      </p:sp>
      <p:sp>
        <p:nvSpPr>
          <p:cNvPr id="6" name="Text Box 5"/>
          <p:cNvSpPr txBox="1"/>
          <p:nvPr/>
        </p:nvSpPr>
        <p:spPr>
          <a:xfrm>
            <a:off x="1284605" y="4383405"/>
            <a:ext cx="7325995" cy="2030095"/>
          </a:xfrm>
          <a:prstGeom prst="rect">
            <a:avLst/>
          </a:prstGeom>
          <a:noFill/>
        </p:spPr>
        <p:txBody>
          <a:bodyPr wrap="square" rtlCol="0">
            <a:spAutoFit/>
          </a:bodyPr>
          <a:p>
            <a:r>
              <a:rPr lang="en-US"/>
              <a:t>SQL-like query trong NoSQL thường bao gồm các tính năng sau:</a:t>
            </a:r>
            <a:endParaRPr lang="en-US"/>
          </a:p>
          <a:p>
            <a:pPr indent="457200"/>
            <a:r>
              <a:rPr lang="en-US"/>
              <a:t>- Ngôn ngữ truy vấn tương tự SQL</a:t>
            </a:r>
            <a:endParaRPr lang="en-US"/>
          </a:p>
          <a:p>
            <a:pPr indent="457200"/>
            <a:r>
              <a:rPr lang="en-US"/>
              <a:t>- Lọc dữ liệu</a:t>
            </a:r>
            <a:endParaRPr lang="en-US"/>
          </a:p>
          <a:p>
            <a:pPr indent="457200"/>
            <a:r>
              <a:rPr lang="en-US"/>
              <a:t>- Sắp xếp và nhóm dữ liệu</a:t>
            </a:r>
            <a:endParaRPr lang="en-US"/>
          </a:p>
          <a:p>
            <a:pPr indent="457200"/>
            <a:r>
              <a:rPr lang="en-US"/>
              <a:t>- Chọn các trường dữ liệu</a:t>
            </a:r>
            <a:endParaRPr lang="en-US"/>
          </a:p>
          <a:p>
            <a:pPr indent="457200"/>
            <a:r>
              <a:rPr lang="en-US"/>
              <a:t>- Kết nối dữ liệu</a:t>
            </a:r>
            <a:endParaRPr lang="en-US"/>
          </a:p>
          <a:p>
            <a:pPr indent="457200"/>
            <a:r>
              <a:rPr lang="en-US"/>
              <a:t>- Tích hợp với các công cụ thống kê và báo cáo</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BDEB6"/>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1"/>
          <a:srcRect/>
          <a:stretch>
            <a:fillRect/>
          </a:stretch>
        </p:blipFill>
        <p:spPr>
          <a:xfrm rot="-4712099">
            <a:off x="7121157" y="-24484"/>
            <a:ext cx="1680008" cy="1512007"/>
          </a:xfrm>
          <a:prstGeom prst="rect">
            <a:avLst/>
          </a:prstGeom>
        </p:spPr>
      </p:pic>
      <p:sp>
        <p:nvSpPr>
          <p:cNvPr id="4" name="TextBox 4"/>
          <p:cNvSpPr txBox="1"/>
          <p:nvPr/>
        </p:nvSpPr>
        <p:spPr>
          <a:xfrm>
            <a:off x="-815340" y="160655"/>
            <a:ext cx="4526915" cy="1076960"/>
          </a:xfrm>
          <a:prstGeom prst="rect">
            <a:avLst/>
          </a:prstGeom>
        </p:spPr>
        <p:txBody>
          <a:bodyPr wrap="square" lIns="0" tIns="0" rIns="0" bIns="0" rtlCol="0" anchor="t">
            <a:spAutoFit/>
          </a:bodyPr>
          <a:lstStyle/>
          <a:p>
            <a:pPr algn="ctr">
              <a:lnSpc>
                <a:spcPts val="8400"/>
              </a:lnSpc>
            </a:pPr>
            <a:r>
              <a:rPr lang="en-US" sz="6000">
                <a:solidFill>
                  <a:srgbClr val="000000"/>
                </a:solidFill>
                <a:latin typeface="Noto Sans Bold" panose="020B0802040504020204"/>
              </a:rPr>
              <a:t>VD:</a:t>
            </a:r>
            <a:endParaRPr lang="en-US" sz="6000">
              <a:solidFill>
                <a:srgbClr val="000000"/>
              </a:solidFill>
              <a:latin typeface="Noto Sans Bold" panose="020B0802040504020204"/>
            </a:endParaRPr>
          </a:p>
        </p:txBody>
      </p:sp>
      <p:sp>
        <p:nvSpPr>
          <p:cNvPr id="5" name="TextBox 5"/>
          <p:cNvSpPr txBox="1"/>
          <p:nvPr/>
        </p:nvSpPr>
        <p:spPr>
          <a:xfrm>
            <a:off x="580436" y="6020048"/>
            <a:ext cx="8592728" cy="1076960"/>
          </a:xfrm>
          <a:prstGeom prst="rect">
            <a:avLst/>
          </a:prstGeom>
        </p:spPr>
        <p:txBody>
          <a:bodyPr lIns="0" tIns="0" rIns="0" bIns="0" rtlCol="0" anchor="t">
            <a:spAutoFit/>
          </a:bodyPr>
          <a:lstStyle/>
          <a:p>
            <a:pPr algn="ctr">
              <a:lnSpc>
                <a:spcPts val="4200"/>
              </a:lnSpc>
            </a:pPr>
            <a:r>
              <a:rPr lang="en-US" sz="3000">
                <a:solidFill>
                  <a:srgbClr val="000000"/>
                </a:solidFill>
                <a:latin typeface="Noto Serif Display" panose="02020502080505020204"/>
              </a:rPr>
              <a:t>trong ví dụ sử dụng các câu truy vấn NoSQL dưa trên MongoDB</a:t>
            </a:r>
            <a:endParaRPr lang="en-US" sz="3000">
              <a:solidFill>
                <a:srgbClr val="000000"/>
              </a:solidFill>
              <a:latin typeface="Noto Serif Display" panose="02020502080505020204"/>
            </a:endParaRPr>
          </a:p>
        </p:txBody>
      </p:sp>
      <p:pic>
        <p:nvPicPr>
          <p:cNvPr id="6" name="Picture 5"/>
          <p:cNvPicPr>
            <a:picLocks noChangeAspect="1"/>
          </p:cNvPicPr>
          <p:nvPr/>
        </p:nvPicPr>
        <p:blipFill>
          <a:blip r:embed="rId2"/>
          <a:stretch>
            <a:fillRect/>
          </a:stretch>
        </p:blipFill>
        <p:spPr>
          <a:xfrm>
            <a:off x="1771650" y="3581400"/>
            <a:ext cx="6172200" cy="726440"/>
          </a:xfrm>
          <a:prstGeom prst="rect">
            <a:avLst/>
          </a:prstGeom>
        </p:spPr>
      </p:pic>
      <p:pic>
        <p:nvPicPr>
          <p:cNvPr id="7" name="Picture 6"/>
          <p:cNvPicPr>
            <a:picLocks noChangeAspect="1"/>
          </p:cNvPicPr>
          <p:nvPr/>
        </p:nvPicPr>
        <p:blipFill>
          <a:blip r:embed="rId3"/>
          <a:stretch>
            <a:fillRect/>
          </a:stretch>
        </p:blipFill>
        <p:spPr>
          <a:xfrm>
            <a:off x="1752600" y="2362200"/>
            <a:ext cx="6191250" cy="603885"/>
          </a:xfrm>
          <a:prstGeom prst="rect">
            <a:avLst/>
          </a:prstGeom>
        </p:spPr>
      </p:pic>
      <p:sp>
        <p:nvSpPr>
          <p:cNvPr id="8" name="Text Box 7"/>
          <p:cNvSpPr txBox="1"/>
          <p:nvPr/>
        </p:nvSpPr>
        <p:spPr>
          <a:xfrm>
            <a:off x="1752600" y="1905000"/>
            <a:ext cx="3251200" cy="368300"/>
          </a:xfrm>
          <a:prstGeom prst="rect">
            <a:avLst/>
          </a:prstGeom>
          <a:noFill/>
        </p:spPr>
        <p:txBody>
          <a:bodyPr wrap="square" rtlCol="0">
            <a:spAutoFit/>
          </a:bodyPr>
          <a:p>
            <a:r>
              <a:rPr lang="en-US"/>
              <a:t>Câu lệnh SQL:</a:t>
            </a:r>
            <a:endParaRPr lang="en-US"/>
          </a:p>
        </p:txBody>
      </p:sp>
      <p:sp>
        <p:nvSpPr>
          <p:cNvPr id="9" name="Text Box 8"/>
          <p:cNvSpPr txBox="1"/>
          <p:nvPr/>
        </p:nvSpPr>
        <p:spPr>
          <a:xfrm>
            <a:off x="1771650" y="3124200"/>
            <a:ext cx="3757930" cy="368300"/>
          </a:xfrm>
          <a:prstGeom prst="rect">
            <a:avLst/>
          </a:prstGeom>
          <a:noFill/>
        </p:spPr>
        <p:txBody>
          <a:bodyPr wrap="square" rtlCol="0">
            <a:spAutoFit/>
          </a:bodyPr>
          <a:p>
            <a:r>
              <a:rPr lang="en-US"/>
              <a:t>Chuyển thành dạng truy vấn NoSQL:</a:t>
            </a:r>
            <a:endParaRPr lang="en-US"/>
          </a:p>
        </p:txBody>
      </p:sp>
      <p:sp>
        <p:nvSpPr>
          <p:cNvPr id="10" name="Text Box 9"/>
          <p:cNvSpPr txBox="1"/>
          <p:nvPr/>
        </p:nvSpPr>
        <p:spPr>
          <a:xfrm>
            <a:off x="1104900" y="4572000"/>
            <a:ext cx="7305675" cy="1476375"/>
          </a:xfrm>
          <a:prstGeom prst="rect">
            <a:avLst/>
          </a:prstGeom>
          <a:noFill/>
        </p:spPr>
        <p:txBody>
          <a:bodyPr wrap="square" rtlCol="0">
            <a:spAutoFit/>
          </a:bodyPr>
          <a:p>
            <a:r>
              <a:rPr lang="en-US"/>
              <a:t>Trong đó : - db.collection (FROM) : tên của bộ sưu tập ( trong SQL là tên bảng)</a:t>
            </a:r>
            <a:endParaRPr lang="en-US"/>
          </a:p>
          <a:p>
            <a:pPr marL="457200" lvl="1" indent="457200"/>
            <a:r>
              <a:rPr lang="en-US"/>
              <a:t> - find: là phương thức thực hiện truy vấn</a:t>
            </a:r>
            <a:endParaRPr lang="en-US"/>
          </a:p>
          <a:p>
            <a:pPr marL="457200" lvl="1" indent="457200"/>
            <a:r>
              <a:rPr lang="en-US"/>
              <a:t>-  field1 và field2 tương đương với các cột (columns) mà bạn muốn lấy từ bảng (table) trong câu lệnh SQL SELECT</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BDEB6"/>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90500" y="1064260"/>
            <a:ext cx="9371965" cy="5186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BDEB6"/>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19200" y="2895600"/>
            <a:ext cx="7181850" cy="1762125"/>
          </a:xfrm>
          <a:prstGeom prst="rect">
            <a:avLst/>
          </a:prstGeom>
        </p:spPr>
      </p:pic>
      <p:pic>
        <p:nvPicPr>
          <p:cNvPr id="3" name="Picture 2"/>
          <p:cNvPicPr>
            <a:picLocks noChangeAspect="1"/>
          </p:cNvPicPr>
          <p:nvPr/>
        </p:nvPicPr>
        <p:blipFill>
          <a:blip r:embed="rId2"/>
          <a:stretch>
            <a:fillRect/>
          </a:stretch>
        </p:blipFill>
        <p:spPr>
          <a:xfrm>
            <a:off x="1295400" y="2438400"/>
            <a:ext cx="7105015" cy="4286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BDEB6"/>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703830" y="-55245"/>
            <a:ext cx="3957320" cy="73990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3" name="Group 3"/>
          <p:cNvGrpSpPr>
            <a:grpSpLocks noChangeAspect="1"/>
          </p:cNvGrpSpPr>
          <p:nvPr/>
        </p:nvGrpSpPr>
        <p:grpSpPr>
          <a:xfrm rot="0">
            <a:off x="-1599917" y="5723451"/>
            <a:ext cx="3806289" cy="3730752"/>
            <a:chOff x="0" y="0"/>
            <a:chExt cx="13630910" cy="13360400"/>
          </a:xfrm>
        </p:grpSpPr>
        <p:sp>
          <p:nvSpPr>
            <p:cNvPr id="4" name="Freeform 4"/>
            <p:cNvSpPr/>
            <p:nvPr/>
          </p:nvSpPr>
          <p:spPr>
            <a:xfrm>
              <a:off x="-424180" y="-500380"/>
              <a:ext cx="14497051" cy="14132560"/>
            </a:xfrm>
            <a:custGeom>
              <a:avLst/>
              <a:gdLst/>
              <a:ahLst/>
              <a:cxnLst/>
              <a:rect l="l" t="t" r="r" b="b"/>
              <a:pathLst>
                <a:path w="14497051" h="14132560">
                  <a:moveTo>
                    <a:pt x="8376920" y="1022350"/>
                  </a:moveTo>
                  <a:cubicBezTo>
                    <a:pt x="9483090" y="0"/>
                    <a:pt x="11269980" y="861060"/>
                    <a:pt x="11160760" y="2363470"/>
                  </a:cubicBezTo>
                  <a:cubicBezTo>
                    <a:pt x="11097260" y="3228340"/>
                    <a:pt x="11709400" y="3995420"/>
                    <a:pt x="12566650" y="4126230"/>
                  </a:cubicBezTo>
                  <a:cubicBezTo>
                    <a:pt x="14056360" y="4353560"/>
                    <a:pt x="14497051" y="6287770"/>
                    <a:pt x="13253720" y="7138670"/>
                  </a:cubicBezTo>
                  <a:cubicBezTo>
                    <a:pt x="12538710" y="7628890"/>
                    <a:pt x="12320270" y="8585200"/>
                    <a:pt x="12752070" y="9337041"/>
                  </a:cubicBezTo>
                  <a:cubicBezTo>
                    <a:pt x="13502641" y="10643871"/>
                    <a:pt x="12265660" y="12194541"/>
                    <a:pt x="10825480" y="11752581"/>
                  </a:cubicBezTo>
                  <a:cubicBezTo>
                    <a:pt x="9996170" y="11498581"/>
                    <a:pt x="9112250" y="11925300"/>
                    <a:pt x="8793480" y="12730481"/>
                  </a:cubicBezTo>
                  <a:cubicBezTo>
                    <a:pt x="8239760" y="14132560"/>
                    <a:pt x="6256020" y="14132560"/>
                    <a:pt x="5703570" y="12730481"/>
                  </a:cubicBezTo>
                  <a:cubicBezTo>
                    <a:pt x="5384800" y="11924031"/>
                    <a:pt x="4500880" y="11498581"/>
                    <a:pt x="3671570" y="11752581"/>
                  </a:cubicBezTo>
                  <a:cubicBezTo>
                    <a:pt x="2231390" y="12193270"/>
                    <a:pt x="994410" y="10642600"/>
                    <a:pt x="1744980" y="9337040"/>
                  </a:cubicBezTo>
                  <a:cubicBezTo>
                    <a:pt x="2176780" y="8585200"/>
                    <a:pt x="1958340" y="7628890"/>
                    <a:pt x="1243330" y="7138669"/>
                  </a:cubicBezTo>
                  <a:cubicBezTo>
                    <a:pt x="0" y="6287769"/>
                    <a:pt x="441960" y="4353560"/>
                    <a:pt x="1930400" y="4126229"/>
                  </a:cubicBezTo>
                  <a:cubicBezTo>
                    <a:pt x="2787650" y="3995419"/>
                    <a:pt x="3399790" y="3228339"/>
                    <a:pt x="3336290" y="2363469"/>
                  </a:cubicBezTo>
                  <a:cubicBezTo>
                    <a:pt x="3228340" y="861060"/>
                    <a:pt x="5015230" y="0"/>
                    <a:pt x="6121400" y="1022350"/>
                  </a:cubicBezTo>
                  <a:cubicBezTo>
                    <a:pt x="6757670" y="1611630"/>
                    <a:pt x="7739380" y="1611630"/>
                    <a:pt x="8376920" y="1022350"/>
                  </a:cubicBezTo>
                  <a:close/>
                </a:path>
              </a:pathLst>
            </a:custGeom>
            <a:solidFill>
              <a:srgbClr val="EDA5B2"/>
            </a:solidFill>
            <a:ln w="12700">
              <a:solidFill>
                <a:srgbClr val="000000"/>
              </a:solidFill>
            </a:ln>
          </p:spPr>
        </p:sp>
        <p:sp>
          <p:nvSpPr>
            <p:cNvPr id="5" name="Freeform 5"/>
            <p:cNvSpPr/>
            <p:nvPr/>
          </p:nvSpPr>
          <p:spPr>
            <a:xfrm>
              <a:off x="-508000" y="-411480"/>
              <a:ext cx="14678659" cy="13935710"/>
            </a:xfrm>
            <a:custGeom>
              <a:avLst/>
              <a:gdLst/>
              <a:ahLst/>
              <a:cxnLst/>
              <a:rect l="l" t="t" r="r" b="b"/>
              <a:pathLst>
                <a:path w="14678659" h="13935710">
                  <a:moveTo>
                    <a:pt x="7332980" y="13771880"/>
                  </a:moveTo>
                  <a:cubicBezTo>
                    <a:pt x="6623050" y="13776960"/>
                    <a:pt x="5971540" y="13341350"/>
                    <a:pt x="5716270" y="12672060"/>
                  </a:cubicBezTo>
                  <a:cubicBezTo>
                    <a:pt x="5434330" y="11917680"/>
                    <a:pt x="4544061" y="11488420"/>
                    <a:pt x="3778250" y="11738610"/>
                  </a:cubicBezTo>
                  <a:cubicBezTo>
                    <a:pt x="3422650" y="11847830"/>
                    <a:pt x="3055620" y="11845291"/>
                    <a:pt x="2716530" y="11729720"/>
                  </a:cubicBezTo>
                  <a:cubicBezTo>
                    <a:pt x="2085340" y="11523980"/>
                    <a:pt x="1593850" y="10908030"/>
                    <a:pt x="1534160" y="10246360"/>
                  </a:cubicBezTo>
                  <a:cubicBezTo>
                    <a:pt x="1497330" y="9890760"/>
                    <a:pt x="1577340" y="9532620"/>
                    <a:pt x="1762760" y="9210041"/>
                  </a:cubicBezTo>
                  <a:cubicBezTo>
                    <a:pt x="2178050" y="8519160"/>
                    <a:pt x="1957070" y="7556500"/>
                    <a:pt x="1285240" y="7113271"/>
                  </a:cubicBezTo>
                  <a:cubicBezTo>
                    <a:pt x="0" y="6311900"/>
                    <a:pt x="415290" y="4146550"/>
                    <a:pt x="1951990" y="3971290"/>
                  </a:cubicBezTo>
                  <a:cubicBezTo>
                    <a:pt x="2366010" y="3914140"/>
                    <a:pt x="2744470" y="3712210"/>
                    <a:pt x="3004820" y="3383280"/>
                  </a:cubicBezTo>
                  <a:cubicBezTo>
                    <a:pt x="3564890" y="2783840"/>
                    <a:pt x="3145790" y="1885950"/>
                    <a:pt x="3590290" y="1247140"/>
                  </a:cubicBezTo>
                  <a:cubicBezTo>
                    <a:pt x="3930650" y="678180"/>
                    <a:pt x="4638040" y="336550"/>
                    <a:pt x="5297170" y="424180"/>
                  </a:cubicBezTo>
                  <a:cubicBezTo>
                    <a:pt x="5651500" y="467360"/>
                    <a:pt x="5984240" y="624840"/>
                    <a:pt x="6257290" y="877570"/>
                  </a:cubicBezTo>
                  <a:cubicBezTo>
                    <a:pt x="6838950" y="1435100"/>
                    <a:pt x="7825740" y="1432560"/>
                    <a:pt x="8408670" y="877570"/>
                  </a:cubicBezTo>
                  <a:cubicBezTo>
                    <a:pt x="9174480" y="120650"/>
                    <a:pt x="10541000" y="334010"/>
                    <a:pt x="11078210" y="1247140"/>
                  </a:cubicBezTo>
                  <a:cubicBezTo>
                    <a:pt x="11264900" y="1551940"/>
                    <a:pt x="11349990" y="1908810"/>
                    <a:pt x="11322050" y="2280920"/>
                  </a:cubicBezTo>
                  <a:cubicBezTo>
                    <a:pt x="11249660" y="3082290"/>
                    <a:pt x="11865610" y="3854450"/>
                    <a:pt x="12663170" y="3961130"/>
                  </a:cubicBezTo>
                  <a:cubicBezTo>
                    <a:pt x="14184630" y="4132580"/>
                    <a:pt x="14678659" y="6299200"/>
                    <a:pt x="13381989" y="7114540"/>
                  </a:cubicBezTo>
                  <a:cubicBezTo>
                    <a:pt x="12708889" y="7557770"/>
                    <a:pt x="12490449" y="8520430"/>
                    <a:pt x="12904470" y="9211310"/>
                  </a:cubicBezTo>
                  <a:cubicBezTo>
                    <a:pt x="13089889" y="9533891"/>
                    <a:pt x="13168630" y="9893300"/>
                    <a:pt x="13133070" y="10247630"/>
                  </a:cubicBezTo>
                  <a:cubicBezTo>
                    <a:pt x="13072110" y="10909300"/>
                    <a:pt x="12581889" y="11525250"/>
                    <a:pt x="11950700" y="11730990"/>
                  </a:cubicBezTo>
                  <a:cubicBezTo>
                    <a:pt x="11611610" y="11845290"/>
                    <a:pt x="11244580" y="11847830"/>
                    <a:pt x="10888980" y="11739880"/>
                  </a:cubicBezTo>
                  <a:cubicBezTo>
                    <a:pt x="10123170" y="11489690"/>
                    <a:pt x="9232900" y="11918950"/>
                    <a:pt x="8950961" y="12673330"/>
                  </a:cubicBezTo>
                  <a:cubicBezTo>
                    <a:pt x="8694420" y="13345160"/>
                    <a:pt x="8044180" y="13776960"/>
                    <a:pt x="7332980" y="13771880"/>
                  </a:cubicBezTo>
                  <a:close/>
                  <a:moveTo>
                    <a:pt x="4243070" y="11515090"/>
                  </a:moveTo>
                  <a:cubicBezTo>
                    <a:pt x="4940300" y="11508740"/>
                    <a:pt x="5609590" y="11962130"/>
                    <a:pt x="5858510" y="12616180"/>
                  </a:cubicBezTo>
                  <a:cubicBezTo>
                    <a:pt x="6319520" y="13934441"/>
                    <a:pt x="8345170" y="13935710"/>
                    <a:pt x="8804910" y="12616180"/>
                  </a:cubicBezTo>
                  <a:cubicBezTo>
                    <a:pt x="9114790" y="11788140"/>
                    <a:pt x="10088880" y="11318240"/>
                    <a:pt x="10930889" y="11591290"/>
                  </a:cubicBezTo>
                  <a:cubicBezTo>
                    <a:pt x="12249149" y="12052300"/>
                    <a:pt x="13514070" y="10471150"/>
                    <a:pt x="12768580" y="9287510"/>
                  </a:cubicBezTo>
                  <a:cubicBezTo>
                    <a:pt x="12313920" y="8529320"/>
                    <a:pt x="12555220" y="7472680"/>
                    <a:pt x="13293089" y="6987541"/>
                  </a:cubicBezTo>
                  <a:cubicBezTo>
                    <a:pt x="14476729" y="6245861"/>
                    <a:pt x="14025879" y="4269741"/>
                    <a:pt x="12636499" y="4113531"/>
                  </a:cubicBezTo>
                  <a:cubicBezTo>
                    <a:pt x="11761469" y="3995421"/>
                    <a:pt x="11085830" y="3148331"/>
                    <a:pt x="11165839" y="2268221"/>
                  </a:cubicBezTo>
                  <a:cubicBezTo>
                    <a:pt x="11323320" y="882650"/>
                    <a:pt x="9500870" y="0"/>
                    <a:pt x="8512810" y="990600"/>
                  </a:cubicBezTo>
                  <a:cubicBezTo>
                    <a:pt x="7867650" y="1606550"/>
                    <a:pt x="6777990" y="1600200"/>
                    <a:pt x="6137910" y="976630"/>
                  </a:cubicBezTo>
                  <a:cubicBezTo>
                    <a:pt x="5143500" y="3810"/>
                    <a:pt x="3328670" y="896620"/>
                    <a:pt x="3498850" y="2282190"/>
                  </a:cubicBezTo>
                  <a:cubicBezTo>
                    <a:pt x="3526790" y="2719070"/>
                    <a:pt x="3390900" y="3148330"/>
                    <a:pt x="3115310" y="3489960"/>
                  </a:cubicBezTo>
                  <a:cubicBezTo>
                    <a:pt x="2653030" y="4196080"/>
                    <a:pt x="1663700" y="3983990"/>
                    <a:pt x="1120140" y="4542790"/>
                  </a:cubicBezTo>
                  <a:cubicBezTo>
                    <a:pt x="687070" y="4960620"/>
                    <a:pt x="544830" y="5661660"/>
                    <a:pt x="763270" y="6223000"/>
                  </a:cubicBezTo>
                  <a:cubicBezTo>
                    <a:pt x="1021080" y="6959600"/>
                    <a:pt x="1986280" y="7208519"/>
                    <a:pt x="2086610" y="8049260"/>
                  </a:cubicBezTo>
                  <a:cubicBezTo>
                    <a:pt x="2181860" y="8479790"/>
                    <a:pt x="2110740" y="8924290"/>
                    <a:pt x="1885950" y="9306560"/>
                  </a:cubicBezTo>
                  <a:cubicBezTo>
                    <a:pt x="1159510" y="10488930"/>
                    <a:pt x="2428240" y="12057380"/>
                    <a:pt x="3741420" y="11588750"/>
                  </a:cubicBezTo>
                  <a:cubicBezTo>
                    <a:pt x="3905250" y="11539220"/>
                    <a:pt x="4075430" y="11515090"/>
                    <a:pt x="4243070" y="11515090"/>
                  </a:cubicBezTo>
                  <a:close/>
                </a:path>
              </a:pathLst>
            </a:custGeom>
            <a:solidFill>
              <a:srgbClr val="A9EAED"/>
            </a:solidFill>
          </p:spPr>
        </p:sp>
      </p:grpSp>
      <p:sp>
        <p:nvSpPr>
          <p:cNvPr id="6" name="Freeform 6"/>
          <p:cNvSpPr/>
          <p:nvPr/>
        </p:nvSpPr>
        <p:spPr>
          <a:xfrm>
            <a:off x="7324898" y="-299607"/>
            <a:ext cx="2254695" cy="1135802"/>
          </a:xfrm>
          <a:custGeom>
            <a:avLst/>
            <a:gdLst/>
            <a:ahLst/>
            <a:cxnLst/>
            <a:rect l="l" t="t" r="r" b="b"/>
            <a:pathLst>
              <a:path w="2254695" h="1135802">
                <a:moveTo>
                  <a:pt x="0" y="0"/>
                </a:moveTo>
                <a:lnTo>
                  <a:pt x="2254695" y="0"/>
                </a:lnTo>
                <a:lnTo>
                  <a:pt x="2254695" y="1135802"/>
                </a:lnTo>
                <a:lnTo>
                  <a:pt x="0" y="113580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pic>
        <p:nvPicPr>
          <p:cNvPr id="7" name="Picture 7"/>
          <p:cNvPicPr>
            <a:picLocks noChangeAspect="1"/>
          </p:cNvPicPr>
          <p:nvPr/>
        </p:nvPicPr>
        <p:blipFill>
          <a:blip r:embed="rId3"/>
          <a:srcRect/>
          <a:stretch>
            <a:fillRect/>
          </a:stretch>
        </p:blipFill>
        <p:spPr>
          <a:xfrm>
            <a:off x="6480020" y="5120640"/>
            <a:ext cx="2882189" cy="2926080"/>
          </a:xfrm>
          <a:prstGeom prst="rect">
            <a:avLst/>
          </a:prstGeom>
        </p:spPr>
      </p:pic>
      <p:sp>
        <p:nvSpPr>
          <p:cNvPr id="9" name="TextBox 9"/>
          <p:cNvSpPr txBox="1"/>
          <p:nvPr/>
        </p:nvSpPr>
        <p:spPr>
          <a:xfrm>
            <a:off x="305435" y="264795"/>
            <a:ext cx="9194165" cy="1076960"/>
          </a:xfrm>
          <a:prstGeom prst="rect">
            <a:avLst/>
          </a:prstGeom>
        </p:spPr>
        <p:txBody>
          <a:bodyPr wrap="square" lIns="0" tIns="0" rIns="0" bIns="0" rtlCol="0" anchor="t">
            <a:spAutoFit/>
          </a:bodyPr>
          <a:lstStyle/>
          <a:p>
            <a:pPr algn="ctr">
              <a:lnSpc>
                <a:spcPts val="8400"/>
              </a:lnSpc>
            </a:pPr>
            <a:r>
              <a:rPr lang="en-US" sz="5000">
                <a:solidFill>
                  <a:srgbClr val="FFFFFF"/>
                </a:solidFill>
                <a:latin typeface="Noto Sans Bold" panose="020B0802040504020204"/>
              </a:rPr>
              <a:t> Hệ Quản trị cơ sở dữ liệu</a:t>
            </a:r>
            <a:endParaRPr lang="en-US" sz="5000">
              <a:solidFill>
                <a:srgbClr val="FFFFFF"/>
              </a:solidFill>
              <a:latin typeface="Noto Sans Bold" panose="020B0802040504020204"/>
            </a:endParaRPr>
          </a:p>
        </p:txBody>
      </p:sp>
      <p:sp>
        <p:nvSpPr>
          <p:cNvPr id="10" name="Text Box 9"/>
          <p:cNvSpPr txBox="1"/>
          <p:nvPr/>
        </p:nvSpPr>
        <p:spPr>
          <a:xfrm>
            <a:off x="1828800" y="1524000"/>
            <a:ext cx="5954395" cy="4523105"/>
          </a:xfrm>
          <a:prstGeom prst="rect">
            <a:avLst/>
          </a:prstGeom>
          <a:noFill/>
        </p:spPr>
        <p:txBody>
          <a:bodyPr wrap="square" rtlCol="0">
            <a:spAutoFit/>
          </a:bodyPr>
          <a:p>
            <a:pPr algn="just"/>
            <a:r>
              <a:rPr lang="en-US">
                <a:solidFill>
                  <a:schemeClr val="bg1"/>
                </a:solidFill>
              </a:rPr>
              <a:t>MongoDB: MongoDB là một hệ quản trị cơ sở dữ liệu tài liệu phổ biến được sử dụng trong nhiều ứng dụng web và di động.</a:t>
            </a:r>
            <a:endParaRPr lang="en-US">
              <a:solidFill>
                <a:schemeClr val="bg1"/>
              </a:solidFill>
            </a:endParaRPr>
          </a:p>
          <a:p>
            <a:pPr algn="just"/>
            <a:endParaRPr lang="en-US">
              <a:solidFill>
                <a:schemeClr val="bg1"/>
              </a:solidFill>
            </a:endParaRPr>
          </a:p>
          <a:p>
            <a:pPr algn="just"/>
            <a:r>
              <a:rPr lang="en-US">
                <a:solidFill>
                  <a:schemeClr val="bg1"/>
                </a:solidFill>
              </a:rPr>
              <a:t>Cassandra: Apache Cassandra là một cơ sở dữ liệu cột gia đình phù hợp cho các ứng dụng có yêu cầu về mở rộng và khả năng chịu lỗi cao.</a:t>
            </a:r>
            <a:endParaRPr lang="en-US">
              <a:solidFill>
                <a:schemeClr val="bg1"/>
              </a:solidFill>
            </a:endParaRPr>
          </a:p>
          <a:p>
            <a:pPr algn="just"/>
            <a:endParaRPr lang="en-US">
              <a:solidFill>
                <a:schemeClr val="bg1"/>
              </a:solidFill>
            </a:endParaRPr>
          </a:p>
          <a:p>
            <a:pPr algn="just"/>
            <a:r>
              <a:rPr lang="en-US">
                <a:solidFill>
                  <a:schemeClr val="bg1"/>
                </a:solidFill>
              </a:rPr>
              <a:t>Redis: Redis là một hệ quản trị cơ sở dữ liệu key-value nhanh chóng được sử dụng cho việc lưu trữ và cache dữ liệu.</a:t>
            </a:r>
            <a:endParaRPr lang="en-US">
              <a:solidFill>
                <a:schemeClr val="bg1"/>
              </a:solidFill>
            </a:endParaRPr>
          </a:p>
          <a:p>
            <a:pPr algn="just"/>
            <a:endParaRPr lang="en-US">
              <a:solidFill>
                <a:schemeClr val="bg1"/>
              </a:solidFill>
            </a:endParaRPr>
          </a:p>
          <a:p>
            <a:pPr algn="just"/>
            <a:r>
              <a:rPr lang="en-US">
                <a:solidFill>
                  <a:schemeClr val="bg1"/>
                </a:solidFill>
              </a:rPr>
              <a:t>Couchbase: Couchbase là một cơ sở dữ liệu tài liệu và key-value được sử dụng trong các ứng dụng đòi hỏi khả năng mở rộng và hiệu suất cao.</a:t>
            </a:r>
            <a:endParaRPr lang="en-US">
              <a:solidFill>
                <a:schemeClr val="bg1"/>
              </a:solidFill>
            </a:endParaRPr>
          </a:p>
          <a:p>
            <a:pPr algn="just"/>
            <a:endParaRPr lang="en-US">
              <a:solidFill>
                <a:schemeClr val="bg1"/>
              </a:solidFill>
            </a:endParaRPr>
          </a:p>
          <a:p>
            <a:pPr algn="just"/>
            <a:r>
              <a:rPr lang="en-US">
                <a:solidFill>
                  <a:schemeClr val="bg1"/>
                </a:solidFill>
              </a:rPr>
              <a:t>Neo4j: Neo4j là một cơ sở dữ liệu đồ thị được sử dụng cho các ứng dụng liên quan đến quan hệ và mạng lưới.</a:t>
            </a:r>
            <a:endParaRPr lang="en-US">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2800772" y="569040"/>
            <a:ext cx="6221308" cy="2552700"/>
          </a:xfrm>
          <a:prstGeom prst="rect">
            <a:avLst/>
          </a:prstGeom>
        </p:spPr>
        <p:txBody>
          <a:bodyPr lIns="0" tIns="0" rIns="0" bIns="0" rtlCol="0" anchor="t">
            <a:spAutoFit/>
          </a:bodyPr>
          <a:lstStyle/>
          <a:p>
            <a:pPr algn="ctr">
              <a:lnSpc>
                <a:spcPts val="6000"/>
              </a:lnSpc>
            </a:pPr>
            <a:r>
              <a:rPr lang="en-US" sz="5000">
                <a:solidFill>
                  <a:srgbClr val="F7B4A7"/>
                </a:solidFill>
                <a:latin typeface="Josefin Sans Bold" panose="00000800000000000000"/>
              </a:rPr>
              <a:t>Báo Cáo Tuần 2</a:t>
            </a:r>
            <a:endParaRPr lang="en-US" sz="5000">
              <a:solidFill>
                <a:srgbClr val="F7B4A7"/>
              </a:solidFill>
              <a:latin typeface="Josefin Sans Bold" panose="00000800000000000000"/>
            </a:endParaRPr>
          </a:p>
          <a:p>
            <a:pPr algn="ctr">
              <a:lnSpc>
                <a:spcPts val="3600"/>
              </a:lnSpc>
            </a:pPr>
            <a:r>
              <a:rPr lang="en-US" sz="3000">
                <a:solidFill>
                  <a:srgbClr val="F7B4A7"/>
                </a:solidFill>
                <a:latin typeface="Josefin Sans Bold" panose="00000800000000000000"/>
              </a:rPr>
              <a:t>Cơ Sở Dữ Liệu Phi Quan Hệ NoSQL</a:t>
            </a:r>
            <a:endParaRPr lang="en-US" sz="3000">
              <a:solidFill>
                <a:srgbClr val="F7B4A7"/>
              </a:solidFill>
              <a:latin typeface="Josefin Sans Bold" panose="00000800000000000000"/>
            </a:endParaRPr>
          </a:p>
          <a:p>
            <a:pPr algn="ctr">
              <a:lnSpc>
                <a:spcPts val="6890"/>
              </a:lnSpc>
            </a:pPr>
          </a:p>
        </p:txBody>
      </p:sp>
      <p:sp>
        <p:nvSpPr>
          <p:cNvPr id="3" name="TextBox 3"/>
          <p:cNvSpPr txBox="1"/>
          <p:nvPr/>
        </p:nvSpPr>
        <p:spPr>
          <a:xfrm>
            <a:off x="1035633" y="3064590"/>
            <a:ext cx="7682334" cy="3978523"/>
          </a:xfrm>
          <a:prstGeom prst="rect">
            <a:avLst/>
          </a:prstGeom>
        </p:spPr>
        <p:txBody>
          <a:bodyPr lIns="0" tIns="0" rIns="0" bIns="0" rtlCol="0" anchor="t">
            <a:spAutoFit/>
          </a:bodyPr>
          <a:lstStyle/>
          <a:p>
            <a:pPr marL="545465" lvl="1" indent="-272415" algn="just">
              <a:lnSpc>
                <a:spcPts val="3535"/>
              </a:lnSpc>
              <a:buFont typeface="Arial" panose="020B0604020202020204"/>
              <a:buChar char="•"/>
            </a:pPr>
            <a:r>
              <a:rPr lang="en-US" sz="2525">
                <a:solidFill>
                  <a:srgbClr val="94DDDE"/>
                </a:solidFill>
                <a:latin typeface="Josefin Sans" panose="00000500000000000000"/>
              </a:rPr>
              <a:t>Cơ Sở Dữ Liệu Phi Quan Hệ NoSQL Là Gì?</a:t>
            </a:r>
            <a:endParaRPr lang="en-US" sz="2525">
              <a:solidFill>
                <a:srgbClr val="94DDDE"/>
              </a:solidFill>
              <a:latin typeface="Josefin Sans" panose="00000500000000000000"/>
            </a:endParaRPr>
          </a:p>
          <a:p>
            <a:pPr marL="545465" lvl="1" indent="-272415" algn="just">
              <a:lnSpc>
                <a:spcPts val="3535"/>
              </a:lnSpc>
              <a:buFont typeface="Arial" panose="020B0604020202020204"/>
              <a:buChar char="•"/>
            </a:pPr>
            <a:r>
              <a:rPr lang="en-US" sz="2525">
                <a:solidFill>
                  <a:srgbClr val="94DDDE"/>
                </a:solidFill>
                <a:latin typeface="Josefin Sans" panose="00000500000000000000"/>
              </a:rPr>
              <a:t>Cơ sở dữ liệu NoSQL (phi quan hệ) hoạt động như thế nào?</a:t>
            </a:r>
            <a:endParaRPr lang="en-US" sz="2525">
              <a:solidFill>
                <a:srgbClr val="94DDDE"/>
              </a:solidFill>
              <a:latin typeface="Josefin Sans" panose="00000500000000000000"/>
            </a:endParaRPr>
          </a:p>
          <a:p>
            <a:pPr marL="545465" lvl="1" indent="-272415" algn="just">
              <a:lnSpc>
                <a:spcPts val="3535"/>
              </a:lnSpc>
              <a:buFont typeface="Arial" panose="020B0604020202020204"/>
              <a:buChar char="•"/>
            </a:pPr>
            <a:r>
              <a:rPr lang="en-US" sz="2525">
                <a:solidFill>
                  <a:srgbClr val="94DDDE"/>
                </a:solidFill>
                <a:latin typeface="Josefin Sans" panose="00000500000000000000"/>
              </a:rPr>
              <a:t>Vì sao bạn nên sử dụng cơ sở dữ liệu NoSQL?</a:t>
            </a:r>
            <a:endParaRPr lang="en-US" sz="2525">
              <a:solidFill>
                <a:srgbClr val="94DDDE"/>
              </a:solidFill>
              <a:latin typeface="Josefin Sans" panose="00000500000000000000"/>
            </a:endParaRPr>
          </a:p>
          <a:p>
            <a:pPr marL="545465" lvl="1" indent="-272415" algn="just">
              <a:lnSpc>
                <a:spcPts val="3535"/>
              </a:lnSpc>
              <a:buFont typeface="Arial" panose="020B0604020202020204"/>
              <a:buChar char="•"/>
            </a:pPr>
            <a:r>
              <a:rPr lang="en-US" sz="2525">
                <a:solidFill>
                  <a:srgbClr val="94DDDE"/>
                </a:solidFill>
                <a:latin typeface="Josefin Sans" panose="00000500000000000000"/>
              </a:rPr>
              <a:t>Ưu và nhược điểm của NoSQL</a:t>
            </a:r>
            <a:endParaRPr lang="en-US" sz="2525">
              <a:solidFill>
                <a:srgbClr val="94DDDE"/>
              </a:solidFill>
              <a:latin typeface="Josefin Sans" panose="00000500000000000000"/>
            </a:endParaRPr>
          </a:p>
          <a:p>
            <a:pPr marL="545465" lvl="1" indent="-272415" algn="just">
              <a:lnSpc>
                <a:spcPts val="3535"/>
              </a:lnSpc>
              <a:buFont typeface="Arial" panose="020B0604020202020204"/>
              <a:buChar char="•"/>
            </a:pPr>
            <a:r>
              <a:rPr lang="en-US" sz="2525">
                <a:solidFill>
                  <a:srgbClr val="94DDDE"/>
                </a:solidFill>
                <a:latin typeface="Josefin Sans" panose="00000500000000000000"/>
              </a:rPr>
              <a:t>Các loại cơ sở dữ liệu NoSQL</a:t>
            </a:r>
            <a:endParaRPr lang="en-US" sz="2525">
              <a:solidFill>
                <a:srgbClr val="94DDDE"/>
              </a:solidFill>
              <a:latin typeface="Josefin Sans" panose="00000500000000000000"/>
            </a:endParaRPr>
          </a:p>
          <a:p>
            <a:pPr marL="545465" lvl="1" indent="-272415" algn="just">
              <a:lnSpc>
                <a:spcPts val="3535"/>
              </a:lnSpc>
              <a:buFont typeface="Arial" panose="020B0604020202020204"/>
              <a:buChar char="•"/>
            </a:pPr>
            <a:r>
              <a:rPr lang="en-US" sz="2525">
                <a:solidFill>
                  <a:srgbClr val="94DDDE"/>
                </a:solidFill>
                <a:latin typeface="Josefin Sans" panose="00000500000000000000"/>
              </a:rPr>
              <a:t>Những Kiến Trúc Phân Tán Phổ Biến</a:t>
            </a:r>
            <a:endParaRPr lang="en-US" sz="2525">
              <a:solidFill>
                <a:srgbClr val="94DDDE"/>
              </a:solidFill>
              <a:latin typeface="Josefin Sans" panose="00000500000000000000"/>
            </a:endParaRPr>
          </a:p>
          <a:p>
            <a:pPr marL="545465" lvl="1" indent="-272415" algn="just">
              <a:lnSpc>
                <a:spcPts val="3535"/>
              </a:lnSpc>
              <a:buFont typeface="Arial" panose="020B0604020202020204"/>
              <a:buChar char="•"/>
            </a:pPr>
            <a:r>
              <a:rPr lang="en-US" sz="2525">
                <a:solidFill>
                  <a:srgbClr val="94DDDE"/>
                </a:solidFill>
                <a:latin typeface="Josefin Sans" panose="00000500000000000000"/>
              </a:rPr>
              <a:t>Truy vấn SQL trên Nosql</a:t>
            </a:r>
            <a:endParaRPr lang="en-US" sz="2525">
              <a:solidFill>
                <a:srgbClr val="94DDDE"/>
              </a:solidFill>
              <a:latin typeface="Josefin Sans" panose="00000500000000000000"/>
            </a:endParaRPr>
          </a:p>
          <a:p>
            <a:pPr algn="just">
              <a:lnSpc>
                <a:spcPts val="3535"/>
              </a:lnSpc>
            </a:pPr>
          </a:p>
        </p:txBody>
      </p:sp>
      <p:grpSp>
        <p:nvGrpSpPr>
          <p:cNvPr id="4" name="Group 4"/>
          <p:cNvGrpSpPr/>
          <p:nvPr/>
        </p:nvGrpSpPr>
        <p:grpSpPr>
          <a:xfrm rot="0">
            <a:off x="0" y="-426286"/>
            <a:ext cx="2693408" cy="2956517"/>
            <a:chOff x="0" y="0"/>
            <a:chExt cx="3591211" cy="3942023"/>
          </a:xfrm>
        </p:grpSpPr>
        <p:sp>
          <p:nvSpPr>
            <p:cNvPr id="5" name="Freeform 5"/>
            <p:cNvSpPr/>
            <p:nvPr/>
          </p:nvSpPr>
          <p:spPr>
            <a:xfrm>
              <a:off x="0" y="0"/>
              <a:ext cx="2295894" cy="3035437"/>
            </a:xfrm>
            <a:custGeom>
              <a:avLst/>
              <a:gdLst/>
              <a:ahLst/>
              <a:cxnLst/>
              <a:rect l="l" t="t" r="r" b="b"/>
              <a:pathLst>
                <a:path w="2295894" h="3035437">
                  <a:moveTo>
                    <a:pt x="0" y="0"/>
                  </a:moveTo>
                  <a:lnTo>
                    <a:pt x="2295894" y="0"/>
                  </a:lnTo>
                  <a:lnTo>
                    <a:pt x="2295894" y="3035437"/>
                  </a:lnTo>
                  <a:lnTo>
                    <a:pt x="0" y="303543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634759" y="468553"/>
              <a:ext cx="2295894" cy="3035437"/>
            </a:xfrm>
            <a:custGeom>
              <a:avLst/>
              <a:gdLst/>
              <a:ahLst/>
              <a:cxnLst/>
              <a:rect l="l" t="t" r="r" b="b"/>
              <a:pathLst>
                <a:path w="2295894" h="3035437">
                  <a:moveTo>
                    <a:pt x="0" y="0"/>
                  </a:moveTo>
                  <a:lnTo>
                    <a:pt x="2295894" y="0"/>
                  </a:lnTo>
                  <a:lnTo>
                    <a:pt x="2295894" y="3035436"/>
                  </a:lnTo>
                  <a:lnTo>
                    <a:pt x="0" y="3035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95317" y="906586"/>
              <a:ext cx="2295894" cy="3035437"/>
            </a:xfrm>
            <a:custGeom>
              <a:avLst/>
              <a:gdLst/>
              <a:ahLst/>
              <a:cxnLst/>
              <a:rect l="l" t="t" r="r" b="b"/>
              <a:pathLst>
                <a:path w="2295894" h="3035437">
                  <a:moveTo>
                    <a:pt x="0" y="0"/>
                  </a:moveTo>
                  <a:lnTo>
                    <a:pt x="2295894" y="0"/>
                  </a:lnTo>
                  <a:lnTo>
                    <a:pt x="2295894" y="3035437"/>
                  </a:lnTo>
                  <a:lnTo>
                    <a:pt x="0" y="30354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BDEB6"/>
        </a:solidFill>
        <a:effectLst/>
      </p:bgPr>
    </p:bg>
    <p:spTree>
      <p:nvGrpSpPr>
        <p:cNvPr id="1" name=""/>
        <p:cNvGrpSpPr/>
        <p:nvPr/>
      </p:nvGrpSpPr>
      <p:grpSpPr>
        <a:xfrm>
          <a:off x="0" y="0"/>
          <a:ext cx="0" cy="0"/>
          <a:chOff x="0" y="0"/>
          <a:chExt cx="0" cy="0"/>
        </a:xfrm>
      </p:grpSpPr>
      <p:sp>
        <p:nvSpPr>
          <p:cNvPr id="2" name="Text Box 1"/>
          <p:cNvSpPr txBox="1"/>
          <p:nvPr/>
        </p:nvSpPr>
        <p:spPr>
          <a:xfrm>
            <a:off x="2514600" y="2819400"/>
            <a:ext cx="5294630" cy="1014730"/>
          </a:xfrm>
          <a:prstGeom prst="rect">
            <a:avLst/>
          </a:prstGeom>
          <a:noFill/>
        </p:spPr>
        <p:txBody>
          <a:bodyPr wrap="square" rtlCol="0">
            <a:spAutoFit/>
          </a:bodyPr>
          <a:p>
            <a:pPr algn="ctr"/>
            <a:r>
              <a:rPr lang="en-US" sz="3000"/>
              <a:t>Cảm ơn thầy và các bạn đã lắng nghe</a:t>
            </a:r>
            <a:endParaRPr lang="en-US" sz="3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363940" y="5122413"/>
            <a:ext cx="3901440" cy="2922533"/>
          </a:xfrm>
          <a:custGeom>
            <a:avLst/>
            <a:gdLst/>
            <a:ahLst/>
            <a:cxnLst/>
            <a:rect l="l" t="t" r="r" b="b"/>
            <a:pathLst>
              <a:path w="3901440" h="2922533">
                <a:moveTo>
                  <a:pt x="0" y="0"/>
                </a:moveTo>
                <a:lnTo>
                  <a:pt x="3901440" y="0"/>
                </a:lnTo>
                <a:lnTo>
                  <a:pt x="3901440" y="2922534"/>
                </a:lnTo>
                <a:lnTo>
                  <a:pt x="0" y="292253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944979" y="1828787"/>
            <a:ext cx="8453821" cy="4453648"/>
          </a:xfrm>
          <a:custGeom>
            <a:avLst/>
            <a:gdLst/>
            <a:ahLst/>
            <a:cxnLst/>
            <a:rect l="l" t="t" r="r" b="b"/>
            <a:pathLst>
              <a:path w="8453821" h="4453648">
                <a:moveTo>
                  <a:pt x="0" y="0"/>
                </a:moveTo>
                <a:lnTo>
                  <a:pt x="8453821" y="0"/>
                </a:lnTo>
                <a:lnTo>
                  <a:pt x="8453821" y="4453648"/>
                </a:lnTo>
                <a:lnTo>
                  <a:pt x="0" y="4453648"/>
                </a:lnTo>
                <a:lnTo>
                  <a:pt x="0" y="0"/>
                </a:lnTo>
                <a:close/>
              </a:path>
            </a:pathLst>
          </a:custGeom>
          <a:blipFill>
            <a:blip r:embed="rId3"/>
            <a:stretch>
              <a:fillRect t="-17434" b="-7001"/>
            </a:stretch>
          </a:blipFill>
        </p:spPr>
      </p:sp>
      <p:sp>
        <p:nvSpPr>
          <p:cNvPr id="4" name="Freeform 4"/>
          <p:cNvSpPr/>
          <p:nvPr/>
        </p:nvSpPr>
        <p:spPr>
          <a:xfrm rot="-10800000">
            <a:off x="-1000129" y="-1097293"/>
            <a:ext cx="2904799" cy="2926080"/>
          </a:xfrm>
          <a:custGeom>
            <a:avLst/>
            <a:gdLst/>
            <a:ahLst/>
            <a:cxnLst/>
            <a:rect l="l" t="t" r="r" b="b"/>
            <a:pathLst>
              <a:path w="2904799" h="2926080">
                <a:moveTo>
                  <a:pt x="0" y="0"/>
                </a:moveTo>
                <a:lnTo>
                  <a:pt x="2904799" y="0"/>
                </a:lnTo>
                <a:lnTo>
                  <a:pt x="2904799" y="2926080"/>
                </a:lnTo>
                <a:lnTo>
                  <a:pt x="0" y="29260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571562">
            <a:off x="5539023" y="6869734"/>
            <a:ext cx="5978675" cy="1195735"/>
          </a:xfrm>
          <a:custGeom>
            <a:avLst/>
            <a:gdLst/>
            <a:ahLst/>
            <a:cxnLst/>
            <a:rect l="l" t="t" r="r" b="b"/>
            <a:pathLst>
              <a:path w="5978675" h="1195735">
                <a:moveTo>
                  <a:pt x="0" y="0"/>
                </a:moveTo>
                <a:lnTo>
                  <a:pt x="5978675" y="0"/>
                </a:lnTo>
                <a:lnTo>
                  <a:pt x="5978675" y="1195735"/>
                </a:lnTo>
                <a:lnTo>
                  <a:pt x="0" y="11957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452270" y="1002294"/>
            <a:ext cx="8843979" cy="533272"/>
          </a:xfrm>
          <a:prstGeom prst="rect">
            <a:avLst/>
          </a:prstGeom>
        </p:spPr>
        <p:txBody>
          <a:bodyPr lIns="0" tIns="0" rIns="0" bIns="0" rtlCol="0" anchor="t">
            <a:spAutoFit/>
          </a:bodyPr>
          <a:lstStyle/>
          <a:p>
            <a:pPr>
              <a:lnSpc>
                <a:spcPts val="4120"/>
              </a:lnSpc>
            </a:pPr>
            <a:r>
              <a:rPr lang="en-US" sz="3435">
                <a:solidFill>
                  <a:srgbClr val="31356E"/>
                </a:solidFill>
                <a:latin typeface="Josefin Sans Bold" panose="00000800000000000000"/>
              </a:rPr>
              <a:t>Cơ Sở Dữ Liệu Phi Quan Hệ NoSQL Là Gì</a:t>
            </a:r>
            <a:endParaRPr lang="en-US" sz="3435">
              <a:solidFill>
                <a:srgbClr val="31356E"/>
              </a:solidFill>
              <a:latin typeface="Josefin Sans Bold" panose="00000800000000000000"/>
            </a:endParaRPr>
          </a:p>
        </p:txBody>
      </p:sp>
      <p:sp>
        <p:nvSpPr>
          <p:cNvPr id="7" name="TextBox 7"/>
          <p:cNvSpPr txBox="1"/>
          <p:nvPr/>
        </p:nvSpPr>
        <p:spPr>
          <a:xfrm>
            <a:off x="4874260" y="3492034"/>
            <a:ext cx="5080" cy="302556"/>
          </a:xfrm>
          <a:prstGeom prst="rect">
            <a:avLst/>
          </a:prstGeom>
        </p:spPr>
        <p:txBody>
          <a:bodyPr lIns="0" tIns="0" rIns="0" bIns="0" rtlCol="0" anchor="t">
            <a:spAutoFit/>
          </a:bodyPr>
          <a:lstStyle/>
          <a:p>
            <a:pPr algn="ctr">
              <a:lnSpc>
                <a:spcPts val="2540"/>
              </a:lnSpc>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488764">
            <a:off x="-1689731" y="-222947"/>
            <a:ext cx="4842502" cy="1540796"/>
          </a:xfrm>
          <a:custGeom>
            <a:avLst/>
            <a:gdLst/>
            <a:ahLst/>
            <a:cxnLst/>
            <a:rect l="l" t="t" r="r" b="b"/>
            <a:pathLst>
              <a:path w="4842502" h="1540796">
                <a:moveTo>
                  <a:pt x="0" y="0"/>
                </a:moveTo>
                <a:lnTo>
                  <a:pt x="4842502" y="0"/>
                </a:lnTo>
                <a:lnTo>
                  <a:pt x="4842502" y="1540796"/>
                </a:lnTo>
                <a:lnTo>
                  <a:pt x="0" y="154079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64594" y="140807"/>
            <a:ext cx="2451967" cy="1515761"/>
          </a:xfrm>
          <a:custGeom>
            <a:avLst/>
            <a:gdLst/>
            <a:ahLst/>
            <a:cxnLst/>
            <a:rect l="l" t="t" r="r" b="b"/>
            <a:pathLst>
              <a:path w="2451967" h="1515761">
                <a:moveTo>
                  <a:pt x="0" y="0"/>
                </a:moveTo>
                <a:lnTo>
                  <a:pt x="2451967" y="0"/>
                </a:lnTo>
                <a:lnTo>
                  <a:pt x="2451967" y="1515762"/>
                </a:lnTo>
                <a:lnTo>
                  <a:pt x="0" y="15157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68179" flipH="1">
            <a:off x="5667992" y="558366"/>
            <a:ext cx="1107557" cy="680644"/>
          </a:xfrm>
          <a:custGeom>
            <a:avLst/>
            <a:gdLst/>
            <a:ahLst/>
            <a:cxnLst/>
            <a:rect l="l" t="t" r="r" b="b"/>
            <a:pathLst>
              <a:path w="1107557" h="680644">
                <a:moveTo>
                  <a:pt x="1107556" y="0"/>
                </a:moveTo>
                <a:lnTo>
                  <a:pt x="0" y="0"/>
                </a:lnTo>
                <a:lnTo>
                  <a:pt x="0" y="680644"/>
                </a:lnTo>
                <a:lnTo>
                  <a:pt x="1107556" y="680644"/>
                </a:lnTo>
                <a:lnTo>
                  <a:pt x="1107556"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7326572" y="-365760"/>
            <a:ext cx="2046926" cy="2194560"/>
          </a:xfrm>
          <a:custGeom>
            <a:avLst/>
            <a:gdLst/>
            <a:ahLst/>
            <a:cxnLst/>
            <a:rect l="l" t="t" r="r" b="b"/>
            <a:pathLst>
              <a:path w="2046926" h="2194560">
                <a:moveTo>
                  <a:pt x="0" y="0"/>
                </a:moveTo>
                <a:lnTo>
                  <a:pt x="2046926" y="0"/>
                </a:lnTo>
                <a:lnTo>
                  <a:pt x="2046926" y="2194560"/>
                </a:lnTo>
                <a:lnTo>
                  <a:pt x="0" y="21945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578775" y="-1325609"/>
            <a:ext cx="2857468" cy="2982177"/>
          </a:xfrm>
          <a:custGeom>
            <a:avLst/>
            <a:gdLst/>
            <a:ahLst/>
            <a:cxnLst/>
            <a:rect l="l" t="t" r="r" b="b"/>
            <a:pathLst>
              <a:path w="2857468" h="2982177">
                <a:moveTo>
                  <a:pt x="0" y="0"/>
                </a:moveTo>
                <a:lnTo>
                  <a:pt x="2857469" y="0"/>
                </a:lnTo>
                <a:lnTo>
                  <a:pt x="2857469" y="2982178"/>
                </a:lnTo>
                <a:lnTo>
                  <a:pt x="0" y="29821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624009" y="1937793"/>
            <a:ext cx="7910197" cy="1381125"/>
          </a:xfrm>
          <a:prstGeom prst="rect">
            <a:avLst/>
          </a:prstGeom>
        </p:spPr>
        <p:txBody>
          <a:bodyPr lIns="0" tIns="0" rIns="0" bIns="0" rtlCol="0" anchor="t">
            <a:spAutoFit/>
          </a:bodyPr>
          <a:lstStyle/>
          <a:p>
            <a:pPr>
              <a:lnSpc>
                <a:spcPts val="3600"/>
              </a:lnSpc>
            </a:pPr>
            <a:r>
              <a:rPr lang="en-US" sz="3000">
                <a:solidFill>
                  <a:srgbClr val="2B4B82"/>
                </a:solidFill>
                <a:latin typeface="Josefin Sans Bold" panose="00000800000000000000"/>
              </a:rPr>
              <a:t>Cơ sở dữ liệu NoSQL (phi quan hệ) hoạt động như thế nào?</a:t>
            </a:r>
            <a:endParaRPr lang="en-US" sz="3000">
              <a:solidFill>
                <a:srgbClr val="2B4B82"/>
              </a:solidFill>
              <a:latin typeface="Josefin Sans Bold" panose="00000800000000000000"/>
            </a:endParaRPr>
          </a:p>
          <a:p>
            <a:pPr>
              <a:lnSpc>
                <a:spcPts val="3600"/>
              </a:lnSpc>
            </a:pPr>
          </a:p>
        </p:txBody>
      </p:sp>
      <p:sp>
        <p:nvSpPr>
          <p:cNvPr id="8" name="TextBox 8"/>
          <p:cNvSpPr txBox="1"/>
          <p:nvPr/>
        </p:nvSpPr>
        <p:spPr>
          <a:xfrm>
            <a:off x="624009" y="3763996"/>
            <a:ext cx="8749489" cy="2040440"/>
          </a:xfrm>
          <a:prstGeom prst="rect">
            <a:avLst/>
          </a:prstGeom>
        </p:spPr>
        <p:txBody>
          <a:bodyPr lIns="0" tIns="0" rIns="0" bIns="0" rtlCol="0" anchor="t">
            <a:spAutoFit/>
          </a:bodyPr>
          <a:lstStyle/>
          <a:p>
            <a:pPr>
              <a:lnSpc>
                <a:spcPts val="2715"/>
              </a:lnSpc>
            </a:pPr>
            <a:r>
              <a:rPr lang="en-US" sz="1940">
                <a:solidFill>
                  <a:srgbClr val="2B4B82"/>
                </a:solidFill>
                <a:latin typeface="Josefin Sans" panose="00000500000000000000"/>
              </a:rPr>
              <a:t> Cơ sở dữ liệu NoSQL sử dụng nhiều mô hình dữ liệu để truy cập và quản lý dữ liệu. Các loại cơ sở dữ liệu này được tối ưu hóa dành riêng cho các ứng dụng yêu cầu mô hình dữ liệu linh hoạt có lượng dữ liệu lớn và độ trễ thấp, có thể đạt được bằng cách giảm bớt một số hạn chế về tính nhất quán của dữ liệu của các cơ sở dữ liệu khác.</a:t>
            </a:r>
            <a:endParaRPr lang="en-US" sz="1940">
              <a:solidFill>
                <a:srgbClr val="2B4B82"/>
              </a:solidFill>
              <a:latin typeface="Josefin Sans" panose="00000500000000000000"/>
            </a:endParaRPr>
          </a:p>
          <a:p>
            <a:pPr>
              <a:lnSpc>
                <a:spcPts val="2715"/>
              </a:lnSpc>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ABC1"/>
        </a:solidFill>
        <a:effectLst/>
      </p:bgPr>
    </p:bg>
    <p:spTree>
      <p:nvGrpSpPr>
        <p:cNvPr id="1" name=""/>
        <p:cNvGrpSpPr/>
        <p:nvPr/>
      </p:nvGrpSpPr>
      <p:grpSpPr>
        <a:xfrm>
          <a:off x="0" y="0"/>
          <a:ext cx="0" cy="0"/>
          <a:chOff x="0" y="0"/>
          <a:chExt cx="0" cy="0"/>
        </a:xfrm>
      </p:grpSpPr>
      <p:sp>
        <p:nvSpPr>
          <p:cNvPr id="2" name="AutoShape 2"/>
          <p:cNvSpPr/>
          <p:nvPr/>
        </p:nvSpPr>
        <p:spPr>
          <a:xfrm>
            <a:off x="1178468" y="1077191"/>
            <a:ext cx="7432027" cy="0"/>
          </a:xfrm>
          <a:prstGeom prst="line">
            <a:avLst/>
          </a:prstGeom>
          <a:ln w="38100" cap="flat">
            <a:solidFill>
              <a:srgbClr val="000000"/>
            </a:solidFill>
            <a:prstDash val="solid"/>
            <a:headEnd type="none" w="sm" len="sm"/>
            <a:tailEnd type="none" w="sm" len="sm"/>
          </a:ln>
        </p:spPr>
      </p:sp>
      <p:grpSp>
        <p:nvGrpSpPr>
          <p:cNvPr id="3" name="Group 3"/>
          <p:cNvGrpSpPr/>
          <p:nvPr/>
        </p:nvGrpSpPr>
        <p:grpSpPr>
          <a:xfrm rot="0">
            <a:off x="1060566" y="1659775"/>
            <a:ext cx="1900151" cy="3562696"/>
            <a:chOff x="0" y="0"/>
            <a:chExt cx="703760" cy="1319517"/>
          </a:xfrm>
        </p:grpSpPr>
        <p:sp>
          <p:nvSpPr>
            <p:cNvPr id="4" name="Freeform 4"/>
            <p:cNvSpPr/>
            <p:nvPr/>
          </p:nvSpPr>
          <p:spPr>
            <a:xfrm>
              <a:off x="0" y="0"/>
              <a:ext cx="703760" cy="1319517"/>
            </a:xfrm>
            <a:custGeom>
              <a:avLst/>
              <a:gdLst/>
              <a:ahLst/>
              <a:cxnLst/>
              <a:rect l="l" t="t" r="r" b="b"/>
              <a:pathLst>
                <a:path w="703760" h="1319517">
                  <a:moveTo>
                    <a:pt x="0" y="0"/>
                  </a:moveTo>
                  <a:lnTo>
                    <a:pt x="703760" y="0"/>
                  </a:lnTo>
                  <a:lnTo>
                    <a:pt x="703760" y="1319517"/>
                  </a:lnTo>
                  <a:lnTo>
                    <a:pt x="0" y="1319517"/>
                  </a:lnTo>
                  <a:close/>
                </a:path>
              </a:pathLst>
            </a:custGeom>
            <a:solidFill>
              <a:srgbClr val="FFFFFF"/>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540"/>
                </a:lnSpc>
              </a:pPr>
            </a:p>
          </p:txBody>
        </p:sp>
      </p:grpSp>
      <p:grpSp>
        <p:nvGrpSpPr>
          <p:cNvPr id="6" name="Group 6"/>
          <p:cNvGrpSpPr/>
          <p:nvPr/>
        </p:nvGrpSpPr>
        <p:grpSpPr>
          <a:xfrm rot="0">
            <a:off x="3837276" y="1690933"/>
            <a:ext cx="1900151" cy="3562696"/>
            <a:chOff x="0" y="0"/>
            <a:chExt cx="2533535" cy="4750262"/>
          </a:xfrm>
        </p:grpSpPr>
        <p:grpSp>
          <p:nvGrpSpPr>
            <p:cNvPr id="7" name="Group 7"/>
            <p:cNvGrpSpPr/>
            <p:nvPr/>
          </p:nvGrpSpPr>
          <p:grpSpPr>
            <a:xfrm rot="0">
              <a:off x="0" y="0"/>
              <a:ext cx="2533535" cy="4750262"/>
              <a:chOff x="0" y="0"/>
              <a:chExt cx="703760" cy="1319517"/>
            </a:xfrm>
          </p:grpSpPr>
          <p:sp>
            <p:nvSpPr>
              <p:cNvPr id="8" name="Freeform 8"/>
              <p:cNvSpPr/>
              <p:nvPr/>
            </p:nvSpPr>
            <p:spPr>
              <a:xfrm>
                <a:off x="0" y="0"/>
                <a:ext cx="703760" cy="1319517"/>
              </a:xfrm>
              <a:custGeom>
                <a:avLst/>
                <a:gdLst/>
                <a:ahLst/>
                <a:cxnLst/>
                <a:rect l="l" t="t" r="r" b="b"/>
                <a:pathLst>
                  <a:path w="703760" h="1319517">
                    <a:moveTo>
                      <a:pt x="0" y="0"/>
                    </a:moveTo>
                    <a:lnTo>
                      <a:pt x="703760" y="0"/>
                    </a:lnTo>
                    <a:lnTo>
                      <a:pt x="703760" y="1319517"/>
                    </a:lnTo>
                    <a:lnTo>
                      <a:pt x="0" y="1319517"/>
                    </a:lnTo>
                    <a:close/>
                  </a:path>
                </a:pathLst>
              </a:custGeom>
              <a:solidFill>
                <a:srgbClr val="FFFFFF"/>
              </a:solidFill>
            </p:spPr>
          </p:sp>
          <p:sp>
            <p:nvSpPr>
              <p:cNvPr id="9" name="TextBox 9"/>
              <p:cNvSpPr txBox="1"/>
              <p:nvPr/>
            </p:nvSpPr>
            <p:spPr>
              <a:xfrm>
                <a:off x="0" y="-28575"/>
                <a:ext cx="812800" cy="841375"/>
              </a:xfrm>
              <a:prstGeom prst="rect">
                <a:avLst/>
              </a:prstGeom>
            </p:spPr>
            <p:txBody>
              <a:bodyPr lIns="50800" tIns="50800" rIns="50800" bIns="50800" rtlCol="0" anchor="ctr"/>
              <a:lstStyle/>
              <a:p>
                <a:pPr algn="ctr">
                  <a:lnSpc>
                    <a:spcPts val="2540"/>
                  </a:lnSpc>
                </a:pPr>
              </a:p>
            </p:txBody>
          </p:sp>
        </p:grpSp>
        <p:sp>
          <p:nvSpPr>
            <p:cNvPr id="10" name="TextBox 10"/>
            <p:cNvSpPr txBox="1"/>
            <p:nvPr/>
          </p:nvSpPr>
          <p:spPr>
            <a:xfrm>
              <a:off x="532390" y="98117"/>
              <a:ext cx="1468755" cy="484293"/>
            </a:xfrm>
            <a:prstGeom prst="rect">
              <a:avLst/>
            </a:prstGeom>
          </p:spPr>
          <p:txBody>
            <a:bodyPr lIns="0" tIns="0" rIns="0" bIns="0" rtlCol="0" anchor="t">
              <a:spAutoFit/>
            </a:bodyPr>
            <a:lstStyle/>
            <a:p>
              <a:pPr algn="ctr">
                <a:lnSpc>
                  <a:spcPts val="3080"/>
                </a:lnSpc>
              </a:pPr>
              <a:r>
                <a:rPr lang="en-US" sz="2200">
                  <a:solidFill>
                    <a:srgbClr val="000000"/>
                  </a:solidFill>
                  <a:latin typeface="Noto Serif Display" panose="02020502080505020204"/>
                </a:rPr>
                <a:t>TÁC GIẢ</a:t>
              </a:r>
              <a:endParaRPr lang="en-US" sz="2200">
                <a:solidFill>
                  <a:srgbClr val="000000"/>
                </a:solidFill>
                <a:latin typeface="Noto Serif Display" panose="02020502080505020204"/>
              </a:endParaRPr>
            </a:p>
          </p:txBody>
        </p:sp>
        <p:sp>
          <p:nvSpPr>
            <p:cNvPr id="11" name="TextBox 11"/>
            <p:cNvSpPr txBox="1"/>
            <p:nvPr/>
          </p:nvSpPr>
          <p:spPr>
            <a:xfrm>
              <a:off x="532390" y="1617229"/>
              <a:ext cx="1468755" cy="1004993"/>
            </a:xfrm>
            <a:prstGeom prst="rect">
              <a:avLst/>
            </a:prstGeom>
          </p:spPr>
          <p:txBody>
            <a:bodyPr lIns="0" tIns="0" rIns="0" bIns="0" rtlCol="0" anchor="t">
              <a:spAutoFit/>
            </a:bodyPr>
            <a:lstStyle/>
            <a:p>
              <a:pPr algn="ctr">
                <a:lnSpc>
                  <a:spcPts val="3080"/>
                </a:lnSpc>
              </a:pPr>
              <a:r>
                <a:rPr lang="en-US" sz="2200">
                  <a:solidFill>
                    <a:srgbClr val="000000"/>
                  </a:solidFill>
                  <a:latin typeface="Noto Serif Display" panose="02020502080505020204"/>
                </a:rPr>
                <a:t>ID TÁC GIẢ</a:t>
              </a:r>
              <a:endParaRPr lang="en-US" sz="2200">
                <a:solidFill>
                  <a:srgbClr val="000000"/>
                </a:solidFill>
                <a:latin typeface="Noto Serif Display" panose="02020502080505020204"/>
              </a:endParaRPr>
            </a:p>
          </p:txBody>
        </p:sp>
        <p:sp>
          <p:nvSpPr>
            <p:cNvPr id="12" name="TextBox 12"/>
            <p:cNvSpPr txBox="1"/>
            <p:nvPr/>
          </p:nvSpPr>
          <p:spPr>
            <a:xfrm>
              <a:off x="532390" y="3183024"/>
              <a:ext cx="1468755" cy="1004993"/>
            </a:xfrm>
            <a:prstGeom prst="rect">
              <a:avLst/>
            </a:prstGeom>
          </p:spPr>
          <p:txBody>
            <a:bodyPr lIns="0" tIns="0" rIns="0" bIns="0" rtlCol="0" anchor="t">
              <a:spAutoFit/>
            </a:bodyPr>
            <a:lstStyle/>
            <a:p>
              <a:pPr algn="ctr">
                <a:lnSpc>
                  <a:spcPts val="3080"/>
                </a:lnSpc>
              </a:pPr>
              <a:r>
                <a:rPr lang="en-US" sz="2200">
                  <a:solidFill>
                    <a:srgbClr val="000000"/>
                  </a:solidFill>
                  <a:latin typeface="Noto Serif Display" panose="02020502080505020204"/>
                </a:rPr>
                <a:t>TÊN TÁC GIẢ</a:t>
              </a:r>
              <a:endParaRPr lang="en-US" sz="2200">
                <a:solidFill>
                  <a:srgbClr val="000000"/>
                </a:solidFill>
                <a:latin typeface="Noto Serif Display" panose="02020502080505020204"/>
              </a:endParaRPr>
            </a:p>
          </p:txBody>
        </p:sp>
      </p:grpSp>
      <p:grpSp>
        <p:nvGrpSpPr>
          <p:cNvPr id="13" name="Group 13"/>
          <p:cNvGrpSpPr/>
          <p:nvPr/>
        </p:nvGrpSpPr>
        <p:grpSpPr>
          <a:xfrm rot="0">
            <a:off x="6613987" y="1690933"/>
            <a:ext cx="1900151" cy="3562696"/>
            <a:chOff x="0" y="0"/>
            <a:chExt cx="703760" cy="1319517"/>
          </a:xfrm>
        </p:grpSpPr>
        <p:sp>
          <p:nvSpPr>
            <p:cNvPr id="14" name="Freeform 14"/>
            <p:cNvSpPr/>
            <p:nvPr/>
          </p:nvSpPr>
          <p:spPr>
            <a:xfrm>
              <a:off x="0" y="0"/>
              <a:ext cx="703760" cy="1319517"/>
            </a:xfrm>
            <a:custGeom>
              <a:avLst/>
              <a:gdLst/>
              <a:ahLst/>
              <a:cxnLst/>
              <a:rect l="l" t="t" r="r" b="b"/>
              <a:pathLst>
                <a:path w="703760" h="1319517">
                  <a:moveTo>
                    <a:pt x="0" y="0"/>
                  </a:moveTo>
                  <a:lnTo>
                    <a:pt x="703760" y="0"/>
                  </a:lnTo>
                  <a:lnTo>
                    <a:pt x="703760" y="1319517"/>
                  </a:lnTo>
                  <a:lnTo>
                    <a:pt x="0" y="1319517"/>
                  </a:lnTo>
                  <a:close/>
                </a:path>
              </a:pathLst>
            </a:custGeom>
            <a:solidFill>
              <a:srgbClr val="FFFFFF"/>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2540"/>
                </a:lnSpc>
              </a:pPr>
            </a:p>
          </p:txBody>
        </p:sp>
      </p:grpSp>
      <p:grpSp>
        <p:nvGrpSpPr>
          <p:cNvPr id="16" name="Group 16"/>
          <p:cNvGrpSpPr/>
          <p:nvPr/>
        </p:nvGrpSpPr>
        <p:grpSpPr>
          <a:xfrm rot="0">
            <a:off x="1752579" y="1232514"/>
            <a:ext cx="290988" cy="29098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1960"/>
                </a:lnSpc>
                <a:spcBef>
                  <a:spcPct val="0"/>
                </a:spcBef>
              </a:pPr>
            </a:p>
          </p:txBody>
        </p:sp>
      </p:grpSp>
      <p:grpSp>
        <p:nvGrpSpPr>
          <p:cNvPr id="19" name="Group 19"/>
          <p:cNvGrpSpPr/>
          <p:nvPr/>
        </p:nvGrpSpPr>
        <p:grpSpPr>
          <a:xfrm rot="0">
            <a:off x="4603493" y="1232514"/>
            <a:ext cx="290988" cy="29098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1960"/>
                </a:lnSpc>
                <a:spcBef>
                  <a:spcPct val="0"/>
                </a:spcBef>
              </a:pPr>
            </a:p>
          </p:txBody>
        </p:sp>
      </p:grpSp>
      <p:grpSp>
        <p:nvGrpSpPr>
          <p:cNvPr id="22" name="Group 22"/>
          <p:cNvGrpSpPr/>
          <p:nvPr/>
        </p:nvGrpSpPr>
        <p:grpSpPr>
          <a:xfrm rot="0">
            <a:off x="7454407" y="1232514"/>
            <a:ext cx="290988" cy="29098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1960"/>
                </a:lnSpc>
                <a:spcBef>
                  <a:spcPct val="0"/>
                </a:spcBef>
              </a:pPr>
            </a:p>
          </p:txBody>
        </p:sp>
      </p:grpSp>
      <p:sp>
        <p:nvSpPr>
          <p:cNvPr id="25" name="Freeform 25"/>
          <p:cNvSpPr/>
          <p:nvPr/>
        </p:nvSpPr>
        <p:spPr>
          <a:xfrm>
            <a:off x="19903" y="5355821"/>
            <a:ext cx="2081325" cy="2176549"/>
          </a:xfrm>
          <a:custGeom>
            <a:avLst/>
            <a:gdLst/>
            <a:ahLst/>
            <a:cxnLst/>
            <a:rect l="l" t="t" r="r" b="b"/>
            <a:pathLst>
              <a:path w="2081325" h="2176549">
                <a:moveTo>
                  <a:pt x="0" y="0"/>
                </a:moveTo>
                <a:lnTo>
                  <a:pt x="2081325" y="0"/>
                </a:lnTo>
                <a:lnTo>
                  <a:pt x="2081325" y="2176549"/>
                </a:lnTo>
                <a:lnTo>
                  <a:pt x="0" y="217654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6" name="TextBox 26"/>
          <p:cNvSpPr txBox="1"/>
          <p:nvPr/>
        </p:nvSpPr>
        <p:spPr>
          <a:xfrm>
            <a:off x="6613987" y="1754996"/>
            <a:ext cx="1900151" cy="763270"/>
          </a:xfrm>
          <a:prstGeom prst="rect">
            <a:avLst/>
          </a:prstGeom>
        </p:spPr>
        <p:txBody>
          <a:bodyPr lIns="0" tIns="0" rIns="0" bIns="0" rtlCol="0" anchor="t">
            <a:spAutoFit/>
          </a:bodyPr>
          <a:lstStyle/>
          <a:p>
            <a:pPr algn="ctr">
              <a:lnSpc>
                <a:spcPts val="3080"/>
              </a:lnSpc>
            </a:pPr>
            <a:r>
              <a:rPr lang="en-US" sz="2200">
                <a:solidFill>
                  <a:srgbClr val="000000"/>
                </a:solidFill>
                <a:latin typeface="Noto Serif Display" panose="02020502080505020204"/>
              </a:rPr>
              <a:t>TÁC GIẢ-SÁCH</a:t>
            </a:r>
            <a:endParaRPr lang="en-US" sz="2200">
              <a:solidFill>
                <a:srgbClr val="000000"/>
              </a:solidFill>
              <a:latin typeface="Noto Serif Display" panose="02020502080505020204"/>
            </a:endParaRPr>
          </a:p>
        </p:txBody>
      </p:sp>
      <p:sp>
        <p:nvSpPr>
          <p:cNvPr id="27" name="AutoShape 27"/>
          <p:cNvSpPr/>
          <p:nvPr/>
        </p:nvSpPr>
        <p:spPr>
          <a:xfrm>
            <a:off x="1342825" y="2174731"/>
            <a:ext cx="1097842" cy="0"/>
          </a:xfrm>
          <a:prstGeom prst="line">
            <a:avLst/>
          </a:prstGeom>
          <a:ln w="38100" cap="flat">
            <a:solidFill>
              <a:srgbClr val="000000"/>
            </a:solidFill>
            <a:prstDash val="sysDash"/>
            <a:headEnd type="none" w="sm" len="sm"/>
            <a:tailEnd type="none" w="sm" len="sm"/>
          </a:ln>
        </p:spPr>
      </p:sp>
      <p:sp>
        <p:nvSpPr>
          <p:cNvPr id="28" name="AutoShape 28"/>
          <p:cNvSpPr/>
          <p:nvPr/>
        </p:nvSpPr>
        <p:spPr>
          <a:xfrm>
            <a:off x="4238431" y="2155681"/>
            <a:ext cx="1097842" cy="0"/>
          </a:xfrm>
          <a:prstGeom prst="line">
            <a:avLst/>
          </a:prstGeom>
          <a:ln w="38100" cap="flat">
            <a:solidFill>
              <a:srgbClr val="000000"/>
            </a:solidFill>
            <a:prstDash val="sysDash"/>
            <a:headEnd type="none" w="sm" len="sm"/>
            <a:tailEnd type="none" w="sm" len="sm"/>
          </a:ln>
        </p:spPr>
      </p:sp>
      <p:sp>
        <p:nvSpPr>
          <p:cNvPr id="29" name="AutoShape 29"/>
          <p:cNvSpPr/>
          <p:nvPr/>
        </p:nvSpPr>
        <p:spPr>
          <a:xfrm>
            <a:off x="7015141" y="2499216"/>
            <a:ext cx="1097842" cy="0"/>
          </a:xfrm>
          <a:prstGeom prst="line">
            <a:avLst/>
          </a:prstGeom>
          <a:ln w="38100" cap="flat">
            <a:solidFill>
              <a:srgbClr val="000000"/>
            </a:solidFill>
            <a:prstDash val="sysDash"/>
            <a:headEnd type="none" w="sm" len="sm"/>
            <a:tailEnd type="none" w="sm" len="sm"/>
          </a:ln>
        </p:spPr>
      </p:sp>
      <p:sp>
        <p:nvSpPr>
          <p:cNvPr id="30" name="Freeform 30"/>
          <p:cNvSpPr/>
          <p:nvPr/>
        </p:nvSpPr>
        <p:spPr>
          <a:xfrm>
            <a:off x="8377223" y="126075"/>
            <a:ext cx="1289714" cy="836702"/>
          </a:xfrm>
          <a:custGeom>
            <a:avLst/>
            <a:gdLst/>
            <a:ahLst/>
            <a:cxnLst/>
            <a:rect l="l" t="t" r="r" b="b"/>
            <a:pathLst>
              <a:path w="1289714" h="836702">
                <a:moveTo>
                  <a:pt x="0" y="0"/>
                </a:moveTo>
                <a:lnTo>
                  <a:pt x="1289714" y="0"/>
                </a:lnTo>
                <a:lnTo>
                  <a:pt x="1289714" y="836702"/>
                </a:lnTo>
                <a:lnTo>
                  <a:pt x="0" y="8367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TextBox 31"/>
          <p:cNvSpPr txBox="1"/>
          <p:nvPr/>
        </p:nvSpPr>
        <p:spPr>
          <a:xfrm>
            <a:off x="1527074" y="1754996"/>
            <a:ext cx="741998" cy="372745"/>
          </a:xfrm>
          <a:prstGeom prst="rect">
            <a:avLst/>
          </a:prstGeom>
        </p:spPr>
        <p:txBody>
          <a:bodyPr lIns="0" tIns="0" rIns="0" bIns="0" rtlCol="0" anchor="t">
            <a:spAutoFit/>
          </a:bodyPr>
          <a:lstStyle/>
          <a:p>
            <a:pPr algn="ctr">
              <a:lnSpc>
                <a:spcPts val="3080"/>
              </a:lnSpc>
            </a:pPr>
            <a:r>
              <a:rPr lang="en-US" sz="2200">
                <a:solidFill>
                  <a:srgbClr val="000000"/>
                </a:solidFill>
                <a:latin typeface="Noto Serif Display" panose="02020502080505020204"/>
              </a:rPr>
              <a:t>SÁCH</a:t>
            </a:r>
            <a:endParaRPr lang="en-US" sz="2200">
              <a:solidFill>
                <a:srgbClr val="000000"/>
              </a:solidFill>
              <a:latin typeface="Noto Serif Display" panose="02020502080505020204"/>
            </a:endParaRPr>
          </a:p>
        </p:txBody>
      </p:sp>
      <p:sp>
        <p:nvSpPr>
          <p:cNvPr id="32" name="TextBox 32"/>
          <p:cNvSpPr txBox="1"/>
          <p:nvPr/>
        </p:nvSpPr>
        <p:spPr>
          <a:xfrm>
            <a:off x="1455393" y="2460726"/>
            <a:ext cx="1110496" cy="372745"/>
          </a:xfrm>
          <a:prstGeom prst="rect">
            <a:avLst/>
          </a:prstGeom>
        </p:spPr>
        <p:txBody>
          <a:bodyPr lIns="0" tIns="0" rIns="0" bIns="0" rtlCol="0" anchor="t">
            <a:spAutoFit/>
          </a:bodyPr>
          <a:lstStyle/>
          <a:p>
            <a:pPr algn="ctr">
              <a:lnSpc>
                <a:spcPts val="3080"/>
              </a:lnSpc>
            </a:pPr>
            <a:r>
              <a:rPr lang="en-US" sz="2200">
                <a:solidFill>
                  <a:srgbClr val="000000"/>
                </a:solidFill>
                <a:latin typeface="Noto Serif Display" panose="02020502080505020204"/>
              </a:rPr>
              <a:t>ID SÁCH</a:t>
            </a:r>
            <a:endParaRPr lang="en-US" sz="2200">
              <a:solidFill>
                <a:srgbClr val="000000"/>
              </a:solidFill>
              <a:latin typeface="Noto Serif Display" panose="02020502080505020204"/>
            </a:endParaRPr>
          </a:p>
        </p:txBody>
      </p:sp>
      <p:sp>
        <p:nvSpPr>
          <p:cNvPr id="33" name="TextBox 33"/>
          <p:cNvSpPr txBox="1"/>
          <p:nvPr/>
        </p:nvSpPr>
        <p:spPr>
          <a:xfrm>
            <a:off x="1342825" y="3071596"/>
            <a:ext cx="1110496" cy="763270"/>
          </a:xfrm>
          <a:prstGeom prst="rect">
            <a:avLst/>
          </a:prstGeom>
        </p:spPr>
        <p:txBody>
          <a:bodyPr lIns="0" tIns="0" rIns="0" bIns="0" rtlCol="0" anchor="t">
            <a:spAutoFit/>
          </a:bodyPr>
          <a:lstStyle/>
          <a:p>
            <a:pPr algn="ctr">
              <a:lnSpc>
                <a:spcPts val="3080"/>
              </a:lnSpc>
            </a:pPr>
            <a:r>
              <a:rPr lang="en-US" sz="2200">
                <a:solidFill>
                  <a:srgbClr val="000000"/>
                </a:solidFill>
                <a:latin typeface="Noto Serif Display" panose="02020502080505020204"/>
              </a:rPr>
              <a:t>TÊN SÁCH</a:t>
            </a:r>
            <a:endParaRPr lang="en-US" sz="2200">
              <a:solidFill>
                <a:srgbClr val="000000"/>
              </a:solidFill>
              <a:latin typeface="Noto Serif Display" panose="02020502080505020204"/>
            </a:endParaRPr>
          </a:p>
        </p:txBody>
      </p:sp>
      <p:sp>
        <p:nvSpPr>
          <p:cNvPr id="34" name="TextBox 34"/>
          <p:cNvSpPr txBox="1"/>
          <p:nvPr/>
        </p:nvSpPr>
        <p:spPr>
          <a:xfrm>
            <a:off x="1342825" y="4068676"/>
            <a:ext cx="1110496" cy="1153795"/>
          </a:xfrm>
          <a:prstGeom prst="rect">
            <a:avLst/>
          </a:prstGeom>
        </p:spPr>
        <p:txBody>
          <a:bodyPr lIns="0" tIns="0" rIns="0" bIns="0" rtlCol="0" anchor="t">
            <a:spAutoFit/>
          </a:bodyPr>
          <a:lstStyle/>
          <a:p>
            <a:pPr algn="ctr">
              <a:lnSpc>
                <a:spcPts val="3080"/>
              </a:lnSpc>
            </a:pPr>
            <a:r>
              <a:rPr lang="en-US" sz="2200">
                <a:solidFill>
                  <a:srgbClr val="000000"/>
                </a:solidFill>
                <a:latin typeface="Noto Serif Display" panose="02020502080505020204"/>
              </a:rPr>
              <a:t>SỐ PHIÊN BẢN</a:t>
            </a:r>
            <a:endParaRPr lang="en-US" sz="2200">
              <a:solidFill>
                <a:srgbClr val="000000"/>
              </a:solidFill>
              <a:latin typeface="Noto Serif Display" panose="02020502080505020204"/>
            </a:endParaRPr>
          </a:p>
        </p:txBody>
      </p:sp>
      <p:sp>
        <p:nvSpPr>
          <p:cNvPr id="35" name="TextBox 35"/>
          <p:cNvSpPr txBox="1"/>
          <p:nvPr/>
        </p:nvSpPr>
        <p:spPr>
          <a:xfrm>
            <a:off x="6829089" y="3071596"/>
            <a:ext cx="1469946" cy="372745"/>
          </a:xfrm>
          <a:prstGeom prst="rect">
            <a:avLst/>
          </a:prstGeom>
        </p:spPr>
        <p:txBody>
          <a:bodyPr lIns="0" tIns="0" rIns="0" bIns="0" rtlCol="0" anchor="t">
            <a:spAutoFit/>
          </a:bodyPr>
          <a:lstStyle/>
          <a:p>
            <a:pPr algn="ctr">
              <a:lnSpc>
                <a:spcPts val="3080"/>
              </a:lnSpc>
            </a:pPr>
            <a:r>
              <a:rPr lang="en-US" sz="2200">
                <a:solidFill>
                  <a:srgbClr val="000000"/>
                </a:solidFill>
                <a:latin typeface="Noto Serif Display" panose="02020502080505020204"/>
              </a:rPr>
              <a:t>ID TÁC GIẢ</a:t>
            </a:r>
            <a:endParaRPr lang="en-US" sz="2200">
              <a:solidFill>
                <a:srgbClr val="000000"/>
              </a:solidFill>
              <a:latin typeface="Noto Serif Display" panose="02020502080505020204"/>
            </a:endParaRPr>
          </a:p>
        </p:txBody>
      </p:sp>
      <p:sp>
        <p:nvSpPr>
          <p:cNvPr id="36" name="TextBox 36"/>
          <p:cNvSpPr txBox="1"/>
          <p:nvPr/>
        </p:nvSpPr>
        <p:spPr>
          <a:xfrm>
            <a:off x="6829089" y="4291878"/>
            <a:ext cx="1469946" cy="372745"/>
          </a:xfrm>
          <a:prstGeom prst="rect">
            <a:avLst/>
          </a:prstGeom>
        </p:spPr>
        <p:txBody>
          <a:bodyPr lIns="0" tIns="0" rIns="0" bIns="0" rtlCol="0" anchor="t">
            <a:spAutoFit/>
          </a:bodyPr>
          <a:lstStyle/>
          <a:p>
            <a:pPr algn="ctr">
              <a:lnSpc>
                <a:spcPts val="3080"/>
              </a:lnSpc>
            </a:pPr>
            <a:r>
              <a:rPr lang="en-US" sz="2200">
                <a:solidFill>
                  <a:srgbClr val="000000"/>
                </a:solidFill>
                <a:latin typeface="Noto Serif Display" panose="02020502080505020204"/>
              </a:rPr>
              <a:t>ID SÁCH</a:t>
            </a:r>
            <a:endParaRPr lang="en-US" sz="2200">
              <a:solidFill>
                <a:srgbClr val="000000"/>
              </a:solidFill>
              <a:latin typeface="Noto Serif Display" panose="02020502080505020204"/>
            </a:endParaRPr>
          </a:p>
        </p:txBody>
      </p:sp>
      <p:sp>
        <p:nvSpPr>
          <p:cNvPr id="37" name="TextBox 37"/>
          <p:cNvSpPr txBox="1"/>
          <p:nvPr/>
        </p:nvSpPr>
        <p:spPr>
          <a:xfrm>
            <a:off x="-2188940" y="477751"/>
            <a:ext cx="7432027" cy="580390"/>
          </a:xfrm>
          <a:prstGeom prst="rect">
            <a:avLst/>
          </a:prstGeom>
        </p:spPr>
        <p:txBody>
          <a:bodyPr lIns="0" tIns="0" rIns="0" bIns="0" rtlCol="0" anchor="t">
            <a:spAutoFit/>
          </a:bodyPr>
          <a:lstStyle/>
          <a:p>
            <a:pPr algn="ctr">
              <a:lnSpc>
                <a:spcPts val="4760"/>
              </a:lnSpc>
            </a:pPr>
            <a:r>
              <a:rPr lang="en-US" sz="3400">
                <a:solidFill>
                  <a:srgbClr val="000000"/>
                </a:solidFill>
                <a:latin typeface="DejaVu Serif" panose="02060603050605020204"/>
              </a:rPr>
              <a:t>EXAMPLE</a:t>
            </a:r>
            <a:endParaRPr lang="en-US" sz="3400">
              <a:solidFill>
                <a:srgbClr val="000000"/>
              </a:solidFill>
              <a:latin typeface="DejaVu Serif" panose="02060603050605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AutoShape 2"/>
          <p:cNvSpPr/>
          <p:nvPr/>
        </p:nvSpPr>
        <p:spPr>
          <a:xfrm rot="-2397004">
            <a:off x="2327000" y="1612575"/>
            <a:ext cx="1495708" cy="0"/>
          </a:xfrm>
          <a:prstGeom prst="line">
            <a:avLst/>
          </a:prstGeom>
          <a:ln w="47625" cap="rnd">
            <a:solidFill>
              <a:srgbClr val="A50E58"/>
            </a:solidFill>
            <a:prstDash val="solid"/>
            <a:headEnd type="none" w="sm" len="sm"/>
            <a:tailEnd type="none" w="sm" len="sm"/>
          </a:ln>
        </p:spPr>
      </p:sp>
      <p:sp>
        <p:nvSpPr>
          <p:cNvPr id="3" name="AutoShape 3"/>
          <p:cNvSpPr/>
          <p:nvPr/>
        </p:nvSpPr>
        <p:spPr>
          <a:xfrm rot="-1038921">
            <a:off x="3327237" y="2556045"/>
            <a:ext cx="1545512" cy="0"/>
          </a:xfrm>
          <a:prstGeom prst="line">
            <a:avLst/>
          </a:prstGeom>
          <a:ln w="47625" cap="rnd">
            <a:solidFill>
              <a:srgbClr val="A50E58"/>
            </a:solidFill>
            <a:prstDash val="solid"/>
            <a:headEnd type="none" w="sm" len="sm"/>
            <a:tailEnd type="none" w="sm" len="sm"/>
          </a:ln>
        </p:spPr>
      </p:sp>
      <p:sp>
        <p:nvSpPr>
          <p:cNvPr id="4" name="AutoShape 4"/>
          <p:cNvSpPr/>
          <p:nvPr/>
        </p:nvSpPr>
        <p:spPr>
          <a:xfrm>
            <a:off x="3599243" y="3645097"/>
            <a:ext cx="2074411" cy="0"/>
          </a:xfrm>
          <a:prstGeom prst="line">
            <a:avLst/>
          </a:prstGeom>
          <a:ln w="47625" cap="rnd">
            <a:solidFill>
              <a:srgbClr val="A50E58"/>
            </a:solidFill>
            <a:prstDash val="solid"/>
            <a:headEnd type="none" w="sm" len="sm"/>
            <a:tailEnd type="none" w="sm" len="sm"/>
          </a:ln>
        </p:spPr>
      </p:sp>
      <p:sp>
        <p:nvSpPr>
          <p:cNvPr id="5" name="AutoShape 5"/>
          <p:cNvSpPr/>
          <p:nvPr/>
        </p:nvSpPr>
        <p:spPr>
          <a:xfrm rot="1094623">
            <a:off x="3320807" y="4771924"/>
            <a:ext cx="1349561" cy="0"/>
          </a:xfrm>
          <a:prstGeom prst="line">
            <a:avLst/>
          </a:prstGeom>
          <a:ln w="47625" cap="rnd">
            <a:solidFill>
              <a:srgbClr val="A50E58"/>
            </a:solidFill>
            <a:prstDash val="solid"/>
            <a:headEnd type="none" w="sm" len="sm"/>
            <a:tailEnd type="none" w="sm" len="sm"/>
          </a:ln>
        </p:spPr>
      </p:sp>
      <p:sp>
        <p:nvSpPr>
          <p:cNvPr id="6" name="Freeform 6"/>
          <p:cNvSpPr/>
          <p:nvPr/>
        </p:nvSpPr>
        <p:spPr>
          <a:xfrm>
            <a:off x="242293" y="1972167"/>
            <a:ext cx="3405869" cy="3393484"/>
          </a:xfrm>
          <a:custGeom>
            <a:avLst/>
            <a:gdLst/>
            <a:ahLst/>
            <a:cxnLst/>
            <a:rect l="l" t="t" r="r" b="b"/>
            <a:pathLst>
              <a:path w="3405869" h="3393484">
                <a:moveTo>
                  <a:pt x="0" y="0"/>
                </a:moveTo>
                <a:lnTo>
                  <a:pt x="3405869" y="0"/>
                </a:lnTo>
                <a:lnTo>
                  <a:pt x="3405869" y="3393484"/>
                </a:lnTo>
                <a:lnTo>
                  <a:pt x="0" y="33934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7" name="Group 7"/>
          <p:cNvGrpSpPr/>
          <p:nvPr/>
        </p:nvGrpSpPr>
        <p:grpSpPr>
          <a:xfrm rot="0">
            <a:off x="3692541" y="516772"/>
            <a:ext cx="3711317" cy="768514"/>
            <a:chOff x="0" y="0"/>
            <a:chExt cx="3530906" cy="731155"/>
          </a:xfrm>
        </p:grpSpPr>
        <p:sp>
          <p:nvSpPr>
            <p:cNvPr id="8" name="Freeform 8"/>
            <p:cNvSpPr/>
            <p:nvPr/>
          </p:nvSpPr>
          <p:spPr>
            <a:xfrm>
              <a:off x="0" y="0"/>
              <a:ext cx="3530906" cy="731155"/>
            </a:xfrm>
            <a:custGeom>
              <a:avLst/>
              <a:gdLst/>
              <a:ahLst/>
              <a:cxnLst/>
              <a:rect l="l" t="t" r="r" b="b"/>
              <a:pathLst>
                <a:path w="3530906" h="731155">
                  <a:moveTo>
                    <a:pt x="3406446" y="731155"/>
                  </a:moveTo>
                  <a:lnTo>
                    <a:pt x="124460" y="731155"/>
                  </a:lnTo>
                  <a:cubicBezTo>
                    <a:pt x="55880" y="731155"/>
                    <a:pt x="0" y="675275"/>
                    <a:pt x="0" y="606695"/>
                  </a:cubicBezTo>
                  <a:lnTo>
                    <a:pt x="0" y="124460"/>
                  </a:lnTo>
                  <a:cubicBezTo>
                    <a:pt x="0" y="55880"/>
                    <a:pt x="55880" y="0"/>
                    <a:pt x="124460" y="0"/>
                  </a:cubicBezTo>
                  <a:lnTo>
                    <a:pt x="3406446" y="0"/>
                  </a:lnTo>
                  <a:cubicBezTo>
                    <a:pt x="3475026" y="0"/>
                    <a:pt x="3530906" y="55880"/>
                    <a:pt x="3530906" y="124460"/>
                  </a:cubicBezTo>
                  <a:lnTo>
                    <a:pt x="3530906" y="606695"/>
                  </a:lnTo>
                  <a:cubicBezTo>
                    <a:pt x="3530906" y="675275"/>
                    <a:pt x="3475026" y="731155"/>
                    <a:pt x="3406446" y="731155"/>
                  </a:cubicBezTo>
                  <a:close/>
                </a:path>
              </a:pathLst>
            </a:custGeom>
            <a:solidFill>
              <a:srgbClr val="DA4CF9"/>
            </a:solidFill>
          </p:spPr>
        </p:sp>
      </p:grpSp>
      <p:grpSp>
        <p:nvGrpSpPr>
          <p:cNvPr id="9" name="Group 9"/>
          <p:cNvGrpSpPr/>
          <p:nvPr/>
        </p:nvGrpSpPr>
        <p:grpSpPr>
          <a:xfrm rot="0">
            <a:off x="3454414" y="425821"/>
            <a:ext cx="950416" cy="950416"/>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50E58"/>
            </a:solidFill>
          </p:spPr>
        </p:sp>
      </p:grpSp>
      <p:grpSp>
        <p:nvGrpSpPr>
          <p:cNvPr id="11" name="Group 11"/>
          <p:cNvGrpSpPr/>
          <p:nvPr/>
        </p:nvGrpSpPr>
        <p:grpSpPr>
          <a:xfrm rot="0">
            <a:off x="4874576" y="1895058"/>
            <a:ext cx="3711317" cy="768514"/>
            <a:chOff x="0" y="0"/>
            <a:chExt cx="3530906" cy="731155"/>
          </a:xfrm>
        </p:grpSpPr>
        <p:sp>
          <p:nvSpPr>
            <p:cNvPr id="12" name="Freeform 12"/>
            <p:cNvSpPr/>
            <p:nvPr/>
          </p:nvSpPr>
          <p:spPr>
            <a:xfrm>
              <a:off x="0" y="0"/>
              <a:ext cx="3530906" cy="731155"/>
            </a:xfrm>
            <a:custGeom>
              <a:avLst/>
              <a:gdLst/>
              <a:ahLst/>
              <a:cxnLst/>
              <a:rect l="l" t="t" r="r" b="b"/>
              <a:pathLst>
                <a:path w="3530906" h="731155">
                  <a:moveTo>
                    <a:pt x="3406446" y="731155"/>
                  </a:moveTo>
                  <a:lnTo>
                    <a:pt x="124460" y="731155"/>
                  </a:lnTo>
                  <a:cubicBezTo>
                    <a:pt x="55880" y="731155"/>
                    <a:pt x="0" y="675275"/>
                    <a:pt x="0" y="606695"/>
                  </a:cubicBezTo>
                  <a:lnTo>
                    <a:pt x="0" y="124460"/>
                  </a:lnTo>
                  <a:cubicBezTo>
                    <a:pt x="0" y="55880"/>
                    <a:pt x="55880" y="0"/>
                    <a:pt x="124460" y="0"/>
                  </a:cubicBezTo>
                  <a:lnTo>
                    <a:pt x="3406446" y="0"/>
                  </a:lnTo>
                  <a:cubicBezTo>
                    <a:pt x="3475026" y="0"/>
                    <a:pt x="3530906" y="55880"/>
                    <a:pt x="3530906" y="124460"/>
                  </a:cubicBezTo>
                  <a:lnTo>
                    <a:pt x="3530906" y="606695"/>
                  </a:lnTo>
                  <a:cubicBezTo>
                    <a:pt x="3530906" y="675275"/>
                    <a:pt x="3475026" y="731155"/>
                    <a:pt x="3406446" y="731155"/>
                  </a:cubicBezTo>
                  <a:close/>
                </a:path>
              </a:pathLst>
            </a:custGeom>
            <a:solidFill>
              <a:srgbClr val="7C3DC6"/>
            </a:solidFill>
          </p:spPr>
        </p:sp>
      </p:grpSp>
      <p:grpSp>
        <p:nvGrpSpPr>
          <p:cNvPr id="13" name="Group 13"/>
          <p:cNvGrpSpPr/>
          <p:nvPr/>
        </p:nvGrpSpPr>
        <p:grpSpPr>
          <a:xfrm rot="0">
            <a:off x="4636449" y="1804106"/>
            <a:ext cx="950416" cy="950416"/>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50E58"/>
            </a:solidFill>
          </p:spPr>
        </p:sp>
      </p:grpSp>
      <p:grpSp>
        <p:nvGrpSpPr>
          <p:cNvPr id="15" name="Group 15"/>
          <p:cNvGrpSpPr/>
          <p:nvPr/>
        </p:nvGrpSpPr>
        <p:grpSpPr>
          <a:xfrm rot="0">
            <a:off x="5799990" y="3273343"/>
            <a:ext cx="3711317" cy="768514"/>
            <a:chOff x="0" y="0"/>
            <a:chExt cx="3530906" cy="731155"/>
          </a:xfrm>
        </p:grpSpPr>
        <p:sp>
          <p:nvSpPr>
            <p:cNvPr id="16" name="Freeform 16"/>
            <p:cNvSpPr/>
            <p:nvPr/>
          </p:nvSpPr>
          <p:spPr>
            <a:xfrm>
              <a:off x="0" y="0"/>
              <a:ext cx="3530906" cy="731155"/>
            </a:xfrm>
            <a:custGeom>
              <a:avLst/>
              <a:gdLst/>
              <a:ahLst/>
              <a:cxnLst/>
              <a:rect l="l" t="t" r="r" b="b"/>
              <a:pathLst>
                <a:path w="3530906" h="731155">
                  <a:moveTo>
                    <a:pt x="3406446" y="731155"/>
                  </a:moveTo>
                  <a:lnTo>
                    <a:pt x="124460" y="731155"/>
                  </a:lnTo>
                  <a:cubicBezTo>
                    <a:pt x="55880" y="731155"/>
                    <a:pt x="0" y="675275"/>
                    <a:pt x="0" y="606695"/>
                  </a:cubicBezTo>
                  <a:lnTo>
                    <a:pt x="0" y="124460"/>
                  </a:lnTo>
                  <a:cubicBezTo>
                    <a:pt x="0" y="55880"/>
                    <a:pt x="55880" y="0"/>
                    <a:pt x="124460" y="0"/>
                  </a:cubicBezTo>
                  <a:lnTo>
                    <a:pt x="3406446" y="0"/>
                  </a:lnTo>
                  <a:cubicBezTo>
                    <a:pt x="3475026" y="0"/>
                    <a:pt x="3530906" y="55880"/>
                    <a:pt x="3530906" y="124460"/>
                  </a:cubicBezTo>
                  <a:lnTo>
                    <a:pt x="3530906" y="606695"/>
                  </a:lnTo>
                  <a:cubicBezTo>
                    <a:pt x="3530906" y="675275"/>
                    <a:pt x="3475026" y="731155"/>
                    <a:pt x="3406446" y="731155"/>
                  </a:cubicBezTo>
                  <a:close/>
                </a:path>
              </a:pathLst>
            </a:custGeom>
            <a:solidFill>
              <a:srgbClr val="39B6F0"/>
            </a:solidFill>
          </p:spPr>
        </p:sp>
      </p:grpSp>
      <p:grpSp>
        <p:nvGrpSpPr>
          <p:cNvPr id="17" name="Group 17"/>
          <p:cNvGrpSpPr/>
          <p:nvPr/>
        </p:nvGrpSpPr>
        <p:grpSpPr>
          <a:xfrm rot="0">
            <a:off x="5561862" y="3182392"/>
            <a:ext cx="950416" cy="950416"/>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50E58"/>
            </a:solidFill>
          </p:spPr>
        </p:sp>
      </p:grpSp>
      <p:grpSp>
        <p:nvGrpSpPr>
          <p:cNvPr id="19" name="Group 19"/>
          <p:cNvGrpSpPr/>
          <p:nvPr/>
        </p:nvGrpSpPr>
        <p:grpSpPr>
          <a:xfrm rot="0">
            <a:off x="4876800" y="4742580"/>
            <a:ext cx="3919135" cy="768514"/>
            <a:chOff x="0" y="0"/>
            <a:chExt cx="3728622" cy="731155"/>
          </a:xfrm>
        </p:grpSpPr>
        <p:sp>
          <p:nvSpPr>
            <p:cNvPr id="20" name="Freeform 20"/>
            <p:cNvSpPr/>
            <p:nvPr/>
          </p:nvSpPr>
          <p:spPr>
            <a:xfrm>
              <a:off x="0" y="0"/>
              <a:ext cx="3728622" cy="731155"/>
            </a:xfrm>
            <a:custGeom>
              <a:avLst/>
              <a:gdLst/>
              <a:ahLst/>
              <a:cxnLst/>
              <a:rect l="l" t="t" r="r" b="b"/>
              <a:pathLst>
                <a:path w="3728622" h="731155">
                  <a:moveTo>
                    <a:pt x="3604162" y="731155"/>
                  </a:moveTo>
                  <a:lnTo>
                    <a:pt x="124460" y="731155"/>
                  </a:lnTo>
                  <a:cubicBezTo>
                    <a:pt x="55880" y="731155"/>
                    <a:pt x="0" y="675275"/>
                    <a:pt x="0" y="606695"/>
                  </a:cubicBezTo>
                  <a:lnTo>
                    <a:pt x="0" y="124460"/>
                  </a:lnTo>
                  <a:cubicBezTo>
                    <a:pt x="0" y="55880"/>
                    <a:pt x="55880" y="0"/>
                    <a:pt x="124460" y="0"/>
                  </a:cubicBezTo>
                  <a:lnTo>
                    <a:pt x="3604162" y="0"/>
                  </a:lnTo>
                  <a:cubicBezTo>
                    <a:pt x="3672742" y="0"/>
                    <a:pt x="3728622" y="55880"/>
                    <a:pt x="3728622" y="124460"/>
                  </a:cubicBezTo>
                  <a:lnTo>
                    <a:pt x="3728622" y="606695"/>
                  </a:lnTo>
                  <a:cubicBezTo>
                    <a:pt x="3728622" y="675275"/>
                    <a:pt x="3672742" y="731155"/>
                    <a:pt x="3604162" y="731155"/>
                  </a:cubicBezTo>
                  <a:close/>
                </a:path>
              </a:pathLst>
            </a:custGeom>
            <a:solidFill>
              <a:srgbClr val="FFAD01"/>
            </a:solidFill>
          </p:spPr>
        </p:sp>
      </p:grpSp>
      <p:grpSp>
        <p:nvGrpSpPr>
          <p:cNvPr id="21" name="Group 21"/>
          <p:cNvGrpSpPr/>
          <p:nvPr/>
        </p:nvGrpSpPr>
        <p:grpSpPr>
          <a:xfrm rot="0">
            <a:off x="4636449" y="4560678"/>
            <a:ext cx="950416" cy="95041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50E58"/>
            </a:solidFill>
          </p:spPr>
        </p:sp>
      </p:grpSp>
      <p:sp>
        <p:nvSpPr>
          <p:cNvPr id="23" name="Freeform 23"/>
          <p:cNvSpPr/>
          <p:nvPr/>
        </p:nvSpPr>
        <p:spPr>
          <a:xfrm>
            <a:off x="477854" y="5826364"/>
            <a:ext cx="1418455" cy="1488836"/>
          </a:xfrm>
          <a:custGeom>
            <a:avLst/>
            <a:gdLst/>
            <a:ahLst/>
            <a:cxnLst/>
            <a:rect l="l" t="t" r="r" b="b"/>
            <a:pathLst>
              <a:path w="1418455" h="1488836">
                <a:moveTo>
                  <a:pt x="0" y="0"/>
                </a:moveTo>
                <a:lnTo>
                  <a:pt x="1418455" y="0"/>
                </a:lnTo>
                <a:lnTo>
                  <a:pt x="1418455" y="1488836"/>
                </a:lnTo>
                <a:lnTo>
                  <a:pt x="0" y="1488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TextBox 24"/>
          <p:cNvSpPr txBox="1"/>
          <p:nvPr/>
        </p:nvSpPr>
        <p:spPr>
          <a:xfrm>
            <a:off x="3479416" y="630559"/>
            <a:ext cx="900411" cy="636189"/>
          </a:xfrm>
          <a:prstGeom prst="rect">
            <a:avLst/>
          </a:prstGeom>
        </p:spPr>
        <p:txBody>
          <a:bodyPr lIns="0" tIns="0" rIns="0" bIns="0" rtlCol="0" anchor="t">
            <a:spAutoFit/>
          </a:bodyPr>
          <a:lstStyle/>
          <a:p>
            <a:pPr algn="ctr">
              <a:lnSpc>
                <a:spcPts val="4800"/>
              </a:lnSpc>
            </a:pPr>
            <a:r>
              <a:rPr lang="en-US" sz="4800">
                <a:solidFill>
                  <a:srgbClr val="F7F7F7"/>
                </a:solidFill>
                <a:latin typeface="Muli Heavy" panose="00000A00000000000000"/>
              </a:rPr>
              <a:t>1</a:t>
            </a:r>
            <a:endParaRPr lang="en-US" sz="4800">
              <a:solidFill>
                <a:srgbClr val="F7F7F7"/>
              </a:solidFill>
              <a:latin typeface="Muli Heavy" panose="00000A00000000000000"/>
            </a:endParaRPr>
          </a:p>
        </p:txBody>
      </p:sp>
      <p:sp>
        <p:nvSpPr>
          <p:cNvPr id="25" name="TextBox 25"/>
          <p:cNvSpPr txBox="1"/>
          <p:nvPr/>
        </p:nvSpPr>
        <p:spPr>
          <a:xfrm>
            <a:off x="4661451" y="2008845"/>
            <a:ext cx="900411" cy="636189"/>
          </a:xfrm>
          <a:prstGeom prst="rect">
            <a:avLst/>
          </a:prstGeom>
        </p:spPr>
        <p:txBody>
          <a:bodyPr lIns="0" tIns="0" rIns="0" bIns="0" rtlCol="0" anchor="t">
            <a:spAutoFit/>
          </a:bodyPr>
          <a:lstStyle/>
          <a:p>
            <a:pPr algn="ctr">
              <a:lnSpc>
                <a:spcPts val="4800"/>
              </a:lnSpc>
            </a:pPr>
            <a:r>
              <a:rPr lang="en-US" sz="4800">
                <a:solidFill>
                  <a:srgbClr val="F7F7F7"/>
                </a:solidFill>
                <a:latin typeface="Muli Heavy" panose="00000A00000000000000"/>
              </a:rPr>
              <a:t>2</a:t>
            </a:r>
            <a:endParaRPr lang="en-US" sz="4800">
              <a:solidFill>
                <a:srgbClr val="F7F7F7"/>
              </a:solidFill>
              <a:latin typeface="Muli Heavy" panose="00000A00000000000000"/>
            </a:endParaRPr>
          </a:p>
        </p:txBody>
      </p:sp>
      <p:sp>
        <p:nvSpPr>
          <p:cNvPr id="26" name="TextBox 26"/>
          <p:cNvSpPr txBox="1"/>
          <p:nvPr/>
        </p:nvSpPr>
        <p:spPr>
          <a:xfrm>
            <a:off x="5586865" y="3387131"/>
            <a:ext cx="900411" cy="636189"/>
          </a:xfrm>
          <a:prstGeom prst="rect">
            <a:avLst/>
          </a:prstGeom>
        </p:spPr>
        <p:txBody>
          <a:bodyPr lIns="0" tIns="0" rIns="0" bIns="0" rtlCol="0" anchor="t">
            <a:spAutoFit/>
          </a:bodyPr>
          <a:lstStyle/>
          <a:p>
            <a:pPr algn="ctr">
              <a:lnSpc>
                <a:spcPts val="4800"/>
              </a:lnSpc>
            </a:pPr>
            <a:r>
              <a:rPr lang="en-US" sz="4800">
                <a:solidFill>
                  <a:srgbClr val="F7F7F7"/>
                </a:solidFill>
                <a:latin typeface="Muli Heavy" panose="00000A00000000000000"/>
              </a:rPr>
              <a:t>3</a:t>
            </a:r>
            <a:endParaRPr lang="en-US" sz="4800">
              <a:solidFill>
                <a:srgbClr val="F7F7F7"/>
              </a:solidFill>
              <a:latin typeface="Muli Heavy" panose="00000A00000000000000"/>
            </a:endParaRPr>
          </a:p>
        </p:txBody>
      </p:sp>
      <p:sp>
        <p:nvSpPr>
          <p:cNvPr id="27" name="TextBox 27"/>
          <p:cNvSpPr txBox="1"/>
          <p:nvPr/>
        </p:nvSpPr>
        <p:spPr>
          <a:xfrm>
            <a:off x="4661451" y="4765416"/>
            <a:ext cx="900411" cy="636189"/>
          </a:xfrm>
          <a:prstGeom prst="rect">
            <a:avLst/>
          </a:prstGeom>
        </p:spPr>
        <p:txBody>
          <a:bodyPr lIns="0" tIns="0" rIns="0" bIns="0" rtlCol="0" anchor="t">
            <a:spAutoFit/>
          </a:bodyPr>
          <a:lstStyle/>
          <a:p>
            <a:pPr algn="ctr">
              <a:lnSpc>
                <a:spcPts val="4800"/>
              </a:lnSpc>
            </a:pPr>
            <a:r>
              <a:rPr lang="en-US" sz="4800">
                <a:solidFill>
                  <a:srgbClr val="F7F7F7"/>
                </a:solidFill>
                <a:latin typeface="Muli Heavy" panose="00000A00000000000000"/>
              </a:rPr>
              <a:t>4</a:t>
            </a:r>
            <a:endParaRPr lang="en-US" sz="4800">
              <a:solidFill>
                <a:srgbClr val="F7F7F7"/>
              </a:solidFill>
              <a:latin typeface="Muli Heavy" panose="00000A00000000000000"/>
            </a:endParaRPr>
          </a:p>
        </p:txBody>
      </p:sp>
      <p:sp>
        <p:nvSpPr>
          <p:cNvPr id="28" name="TextBox 28"/>
          <p:cNvSpPr txBox="1"/>
          <p:nvPr/>
        </p:nvSpPr>
        <p:spPr>
          <a:xfrm>
            <a:off x="193374" y="3303944"/>
            <a:ext cx="3405869" cy="580390"/>
          </a:xfrm>
          <a:prstGeom prst="rect">
            <a:avLst/>
          </a:prstGeom>
        </p:spPr>
        <p:txBody>
          <a:bodyPr lIns="0" tIns="0" rIns="0" bIns="0" rtlCol="0" anchor="t">
            <a:spAutoFit/>
          </a:bodyPr>
          <a:lstStyle/>
          <a:p>
            <a:pPr algn="ctr">
              <a:lnSpc>
                <a:spcPts val="4760"/>
              </a:lnSpc>
            </a:pPr>
            <a:r>
              <a:rPr lang="en-US" sz="3400">
                <a:solidFill>
                  <a:srgbClr val="000000"/>
                </a:solidFill>
                <a:latin typeface="DejaVu Serif Bold" panose="02060803050605020204"/>
              </a:rPr>
              <a:t>NoSQL</a:t>
            </a:r>
            <a:endParaRPr lang="en-US" sz="3400">
              <a:solidFill>
                <a:srgbClr val="000000"/>
              </a:solidFill>
              <a:latin typeface="DejaVu Serif Bold" panose="02060803050605020204"/>
            </a:endParaRPr>
          </a:p>
        </p:txBody>
      </p:sp>
      <p:sp>
        <p:nvSpPr>
          <p:cNvPr id="29" name="TextBox 29"/>
          <p:cNvSpPr txBox="1"/>
          <p:nvPr/>
        </p:nvSpPr>
        <p:spPr>
          <a:xfrm>
            <a:off x="4756781" y="577496"/>
            <a:ext cx="2326838" cy="580390"/>
          </a:xfrm>
          <a:prstGeom prst="rect">
            <a:avLst/>
          </a:prstGeom>
        </p:spPr>
        <p:txBody>
          <a:bodyPr lIns="0" tIns="0" rIns="0" bIns="0" rtlCol="0" anchor="t">
            <a:spAutoFit/>
          </a:bodyPr>
          <a:lstStyle/>
          <a:p>
            <a:pPr algn="ctr">
              <a:lnSpc>
                <a:spcPts val="4760"/>
              </a:lnSpc>
            </a:pPr>
            <a:r>
              <a:rPr lang="en-US" sz="3400">
                <a:solidFill>
                  <a:srgbClr val="000000"/>
                </a:solidFill>
                <a:latin typeface="DejaVu Serif Bold" panose="02060803050605020204"/>
              </a:rPr>
              <a:t>Linh hoạt</a:t>
            </a:r>
            <a:endParaRPr lang="en-US" sz="3400">
              <a:solidFill>
                <a:srgbClr val="000000"/>
              </a:solidFill>
              <a:latin typeface="DejaVu Serif Bold" panose="02060803050605020204"/>
            </a:endParaRPr>
          </a:p>
        </p:txBody>
      </p:sp>
      <p:sp>
        <p:nvSpPr>
          <p:cNvPr id="30" name="TextBox 30"/>
          <p:cNvSpPr txBox="1"/>
          <p:nvPr/>
        </p:nvSpPr>
        <p:spPr>
          <a:xfrm>
            <a:off x="5438791" y="1837908"/>
            <a:ext cx="2894586" cy="807126"/>
          </a:xfrm>
          <a:prstGeom prst="rect">
            <a:avLst/>
          </a:prstGeom>
        </p:spPr>
        <p:txBody>
          <a:bodyPr lIns="0" tIns="0" rIns="0" bIns="0" rtlCol="0" anchor="t">
            <a:spAutoFit/>
          </a:bodyPr>
          <a:lstStyle/>
          <a:p>
            <a:pPr algn="ctr">
              <a:lnSpc>
                <a:spcPts val="3230"/>
              </a:lnSpc>
            </a:pPr>
            <a:r>
              <a:rPr lang="en-US" sz="2305">
                <a:solidFill>
                  <a:srgbClr val="000000"/>
                </a:solidFill>
                <a:latin typeface="DejaVu Serif Bold" panose="02060803050605020204"/>
              </a:rPr>
              <a:t>Khả năng thay đổi quy mô</a:t>
            </a:r>
            <a:endParaRPr lang="en-US" sz="2305">
              <a:solidFill>
                <a:srgbClr val="000000"/>
              </a:solidFill>
              <a:latin typeface="DejaVu Serif Bold" panose="02060803050605020204"/>
            </a:endParaRPr>
          </a:p>
        </p:txBody>
      </p:sp>
      <p:sp>
        <p:nvSpPr>
          <p:cNvPr id="31" name="TextBox 31"/>
          <p:cNvSpPr txBox="1"/>
          <p:nvPr/>
        </p:nvSpPr>
        <p:spPr>
          <a:xfrm>
            <a:off x="6625821" y="3376153"/>
            <a:ext cx="2757156" cy="480695"/>
          </a:xfrm>
          <a:prstGeom prst="rect">
            <a:avLst/>
          </a:prstGeom>
        </p:spPr>
        <p:txBody>
          <a:bodyPr lIns="0" tIns="0" rIns="0" bIns="0" rtlCol="0" anchor="t">
            <a:spAutoFit/>
          </a:bodyPr>
          <a:lstStyle/>
          <a:p>
            <a:pPr algn="ctr">
              <a:lnSpc>
                <a:spcPts val="3750"/>
              </a:lnSpc>
            </a:pPr>
            <a:r>
              <a:rPr lang="en-US" sz="2300">
                <a:solidFill>
                  <a:srgbClr val="000000"/>
                </a:solidFill>
                <a:latin typeface="DejaVu Serif Bold" panose="02060803050605020204"/>
              </a:rPr>
              <a:t>Hiệu năng cao</a:t>
            </a:r>
            <a:endParaRPr lang="en-US" sz="2300">
              <a:solidFill>
                <a:srgbClr val="000000"/>
              </a:solidFill>
              <a:latin typeface="DejaVu Serif Bold" panose="02060803050605020204"/>
            </a:endParaRPr>
          </a:p>
        </p:txBody>
      </p:sp>
      <p:sp>
        <p:nvSpPr>
          <p:cNvPr id="32" name="TextBox 32"/>
          <p:cNvSpPr txBox="1"/>
          <p:nvPr/>
        </p:nvSpPr>
        <p:spPr>
          <a:xfrm>
            <a:off x="5548200" y="4866233"/>
            <a:ext cx="3153998" cy="434601"/>
          </a:xfrm>
          <a:prstGeom prst="rect">
            <a:avLst/>
          </a:prstGeom>
        </p:spPr>
        <p:txBody>
          <a:bodyPr lIns="0" tIns="0" rIns="0" bIns="0" rtlCol="0" anchor="t">
            <a:spAutoFit/>
          </a:bodyPr>
          <a:lstStyle/>
          <a:p>
            <a:pPr algn="ctr">
              <a:lnSpc>
                <a:spcPts val="3410"/>
              </a:lnSpc>
            </a:pPr>
            <a:r>
              <a:rPr lang="en-US" sz="2435">
                <a:solidFill>
                  <a:srgbClr val="000000"/>
                </a:solidFill>
                <a:latin typeface="DejaVu Serif Bold" panose="02060803050605020204"/>
              </a:rPr>
              <a:t>Cực kỳ thiết thực</a:t>
            </a:r>
            <a:endParaRPr lang="en-US" sz="2435">
              <a:solidFill>
                <a:srgbClr val="000000"/>
              </a:solidFill>
              <a:latin typeface="DejaVu Serif Bold" panose="02060803050605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F4776"/>
        </a:solidFill>
        <a:effectLst/>
      </p:bgPr>
    </p:bg>
    <p:spTree>
      <p:nvGrpSpPr>
        <p:cNvPr id="1" name=""/>
        <p:cNvGrpSpPr/>
        <p:nvPr/>
      </p:nvGrpSpPr>
      <p:grpSpPr>
        <a:xfrm>
          <a:off x="0" y="0"/>
          <a:ext cx="0" cy="0"/>
          <a:chOff x="0" y="0"/>
          <a:chExt cx="0" cy="0"/>
        </a:xfrm>
      </p:grpSpPr>
      <p:grpSp>
        <p:nvGrpSpPr>
          <p:cNvPr id="2" name="Group 2"/>
          <p:cNvGrpSpPr/>
          <p:nvPr/>
        </p:nvGrpSpPr>
        <p:grpSpPr>
          <a:xfrm rot="0">
            <a:off x="-1153525" y="-1339993"/>
            <a:ext cx="3175454" cy="3251630"/>
            <a:chOff x="0" y="0"/>
            <a:chExt cx="4233939" cy="4335507"/>
          </a:xfrm>
        </p:grpSpPr>
        <p:sp>
          <p:nvSpPr>
            <p:cNvPr id="3" name="Freeform 3"/>
            <p:cNvSpPr/>
            <p:nvPr/>
          </p:nvSpPr>
          <p:spPr>
            <a:xfrm rot="5400000">
              <a:off x="2291206" y="611122"/>
              <a:ext cx="1246532" cy="2638934"/>
            </a:xfrm>
            <a:custGeom>
              <a:avLst/>
              <a:gdLst/>
              <a:ahLst/>
              <a:cxnLst/>
              <a:rect l="l" t="t" r="r" b="b"/>
              <a:pathLst>
                <a:path w="1246532" h="2638934">
                  <a:moveTo>
                    <a:pt x="0" y="0"/>
                  </a:moveTo>
                  <a:lnTo>
                    <a:pt x="1246531" y="0"/>
                  </a:lnTo>
                  <a:lnTo>
                    <a:pt x="1246531" y="2638935"/>
                  </a:lnTo>
                  <a:lnTo>
                    <a:pt x="0" y="2638935"/>
                  </a:lnTo>
                  <a:lnTo>
                    <a:pt x="0" y="0"/>
                  </a:lnTo>
                  <a:close/>
                </a:path>
              </a:pathLst>
            </a:custGeom>
            <a:blipFill>
              <a:blip r:embed="rId1">
                <a:extLst>
                  <a:ext uri="{96DAC541-7B7A-43D3-8B79-37D633B846F1}">
                    <asvg:svgBlip xmlns:asvg="http://schemas.microsoft.com/office/drawing/2016/SVG/main" r:embed="rId2"/>
                  </a:ext>
                </a:extLst>
              </a:blip>
              <a:stretch>
                <a:fillRect t="-1442" b="-1442"/>
              </a:stretch>
            </a:blipFill>
          </p:spPr>
        </p:sp>
        <p:sp>
          <p:nvSpPr>
            <p:cNvPr id="4" name="Freeform 4"/>
            <p:cNvSpPr/>
            <p:nvPr/>
          </p:nvSpPr>
          <p:spPr>
            <a:xfrm rot="-6093434">
              <a:off x="606023" y="-100027"/>
              <a:ext cx="2413167" cy="3206759"/>
            </a:xfrm>
            <a:custGeom>
              <a:avLst/>
              <a:gdLst/>
              <a:ahLst/>
              <a:cxnLst/>
              <a:rect l="l" t="t" r="r" b="b"/>
              <a:pathLst>
                <a:path w="2413167" h="3206759">
                  <a:moveTo>
                    <a:pt x="0" y="0"/>
                  </a:moveTo>
                  <a:lnTo>
                    <a:pt x="2413167" y="0"/>
                  </a:lnTo>
                  <a:lnTo>
                    <a:pt x="2413167" y="3206759"/>
                  </a:lnTo>
                  <a:lnTo>
                    <a:pt x="0" y="3206759"/>
                  </a:lnTo>
                  <a:lnTo>
                    <a:pt x="0" y="0"/>
                  </a:lnTo>
                  <a:close/>
                </a:path>
              </a:pathLst>
            </a:custGeom>
            <a:blipFill>
              <a:blip r:embed="rId3">
                <a:extLst>
                  <a:ext uri="{96DAC541-7B7A-43D3-8B79-37D633B846F1}">
                    <asvg:svgBlip xmlns:asvg="http://schemas.microsoft.com/office/drawing/2016/SVG/main" r:embed="rId4"/>
                  </a:ext>
                </a:extLst>
              </a:blip>
              <a:stretch>
                <a:fillRect l="-145" r="-145"/>
              </a:stretch>
            </a:blipFill>
          </p:spPr>
        </p:sp>
        <p:sp>
          <p:nvSpPr>
            <p:cNvPr id="5" name="Freeform 5"/>
            <p:cNvSpPr/>
            <p:nvPr/>
          </p:nvSpPr>
          <p:spPr>
            <a:xfrm>
              <a:off x="82317" y="1503352"/>
              <a:ext cx="2832155" cy="2832155"/>
            </a:xfrm>
            <a:custGeom>
              <a:avLst/>
              <a:gdLst/>
              <a:ahLst/>
              <a:cxnLst/>
              <a:rect l="l" t="t" r="r" b="b"/>
              <a:pathLst>
                <a:path w="2832155" h="2832155">
                  <a:moveTo>
                    <a:pt x="0" y="0"/>
                  </a:moveTo>
                  <a:lnTo>
                    <a:pt x="2832155" y="0"/>
                  </a:lnTo>
                  <a:lnTo>
                    <a:pt x="2832155" y="2832155"/>
                  </a:lnTo>
                  <a:lnTo>
                    <a:pt x="0" y="28321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6" name="Freeform 6"/>
          <p:cNvSpPr/>
          <p:nvPr/>
        </p:nvSpPr>
        <p:spPr>
          <a:xfrm>
            <a:off x="4867085" y="0"/>
            <a:ext cx="4925374" cy="7373306"/>
          </a:xfrm>
          <a:custGeom>
            <a:avLst/>
            <a:gdLst/>
            <a:ahLst/>
            <a:cxnLst/>
            <a:rect l="l" t="t" r="r" b="b"/>
            <a:pathLst>
              <a:path w="4925374" h="7373306">
                <a:moveTo>
                  <a:pt x="0" y="0"/>
                </a:moveTo>
                <a:lnTo>
                  <a:pt x="4925374" y="0"/>
                </a:lnTo>
                <a:lnTo>
                  <a:pt x="4925374" y="7373306"/>
                </a:lnTo>
                <a:lnTo>
                  <a:pt x="0" y="7373306"/>
                </a:lnTo>
                <a:lnTo>
                  <a:pt x="0" y="0"/>
                </a:lnTo>
                <a:close/>
              </a:path>
            </a:pathLst>
          </a:custGeom>
          <a:blipFill>
            <a:blip r:embed="rId7">
              <a:extLst>
                <a:ext uri="{96DAC541-7B7A-43D3-8B79-37D633B846F1}">
                  <asvg:svgBlip xmlns:asvg="http://schemas.microsoft.com/office/drawing/2016/SVG/main" r:embed="rId8"/>
                </a:ext>
              </a:extLst>
            </a:blip>
            <a:stretch>
              <a:fillRect l="-24850" r="-24850"/>
            </a:stretch>
          </a:blipFill>
        </p:spPr>
      </p:sp>
      <p:sp>
        <p:nvSpPr>
          <p:cNvPr id="7" name="TextBox 7"/>
          <p:cNvSpPr txBox="1"/>
          <p:nvPr/>
        </p:nvSpPr>
        <p:spPr>
          <a:xfrm>
            <a:off x="1332185" y="874156"/>
            <a:ext cx="2281245" cy="482715"/>
          </a:xfrm>
          <a:prstGeom prst="rect">
            <a:avLst/>
          </a:prstGeom>
        </p:spPr>
        <p:txBody>
          <a:bodyPr lIns="0" tIns="0" rIns="0" bIns="0" rtlCol="0" anchor="t">
            <a:spAutoFit/>
          </a:bodyPr>
          <a:lstStyle/>
          <a:p>
            <a:pPr>
              <a:lnSpc>
                <a:spcPts val="3320"/>
              </a:lnSpc>
            </a:pPr>
            <a:r>
              <a:rPr lang="en-US" sz="2740">
                <a:solidFill>
                  <a:srgbClr val="FFFFFF"/>
                </a:solidFill>
                <a:latin typeface="Times New Roman" panose="02020603050405020304"/>
              </a:rPr>
              <a:t>ƯU ĐIỂM</a:t>
            </a:r>
            <a:endParaRPr lang="en-US" sz="2740">
              <a:solidFill>
                <a:srgbClr val="FFFFFF"/>
              </a:solidFill>
              <a:latin typeface="Times New Roman" panose="02020603050405020304"/>
            </a:endParaRPr>
          </a:p>
        </p:txBody>
      </p:sp>
      <p:sp>
        <p:nvSpPr>
          <p:cNvPr id="8" name="Freeform 8"/>
          <p:cNvSpPr/>
          <p:nvPr/>
        </p:nvSpPr>
        <p:spPr>
          <a:xfrm>
            <a:off x="5785471" y="-1183285"/>
            <a:ext cx="2124116" cy="2124116"/>
          </a:xfrm>
          <a:custGeom>
            <a:avLst/>
            <a:gdLst/>
            <a:ahLst/>
            <a:cxnLst/>
            <a:rect l="l" t="t" r="r" b="b"/>
            <a:pathLst>
              <a:path w="2124116" h="2124116">
                <a:moveTo>
                  <a:pt x="0" y="0"/>
                </a:moveTo>
                <a:lnTo>
                  <a:pt x="2124116" y="0"/>
                </a:lnTo>
                <a:lnTo>
                  <a:pt x="2124116" y="2124116"/>
                </a:lnTo>
                <a:lnTo>
                  <a:pt x="0" y="2124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7935216" y="-650862"/>
            <a:ext cx="2124116" cy="2124116"/>
          </a:xfrm>
          <a:custGeom>
            <a:avLst/>
            <a:gdLst/>
            <a:ahLst/>
            <a:cxnLst/>
            <a:rect l="l" t="t" r="r" b="b"/>
            <a:pathLst>
              <a:path w="2124116" h="2124116">
                <a:moveTo>
                  <a:pt x="0" y="0"/>
                </a:moveTo>
                <a:lnTo>
                  <a:pt x="2124116" y="0"/>
                </a:lnTo>
                <a:lnTo>
                  <a:pt x="2124116" y="2124116"/>
                </a:lnTo>
                <a:lnTo>
                  <a:pt x="0" y="2124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10015108">
            <a:off x="7609269" y="-653032"/>
            <a:ext cx="1604789" cy="2128457"/>
          </a:xfrm>
          <a:custGeom>
            <a:avLst/>
            <a:gdLst/>
            <a:ahLst/>
            <a:cxnLst/>
            <a:rect l="l" t="t" r="r" b="b"/>
            <a:pathLst>
              <a:path w="1604789" h="2128457">
                <a:moveTo>
                  <a:pt x="0" y="0"/>
                </a:moveTo>
                <a:lnTo>
                  <a:pt x="1604789" y="0"/>
                </a:lnTo>
                <a:lnTo>
                  <a:pt x="1604789" y="2128457"/>
                </a:lnTo>
                <a:lnTo>
                  <a:pt x="0" y="2128457"/>
                </a:lnTo>
                <a:lnTo>
                  <a:pt x="0" y="0"/>
                </a:lnTo>
                <a:close/>
              </a:path>
            </a:pathLst>
          </a:custGeom>
          <a:blipFill>
            <a:blip r:embed="rId9">
              <a:extLst>
                <a:ext uri="{96DAC541-7B7A-43D3-8B79-37D633B846F1}">
                  <asvg:svgBlip xmlns:asvg="http://schemas.microsoft.com/office/drawing/2016/SVG/main" r:embed="rId10"/>
                </a:ext>
              </a:extLst>
            </a:blip>
            <a:stretch>
              <a:fillRect l="-49" r="-49"/>
            </a:stretch>
          </a:blipFill>
        </p:spPr>
      </p:sp>
      <p:sp>
        <p:nvSpPr>
          <p:cNvPr id="11" name="Freeform 11"/>
          <p:cNvSpPr/>
          <p:nvPr/>
        </p:nvSpPr>
        <p:spPr>
          <a:xfrm rot="-2700000">
            <a:off x="6913924" y="-637738"/>
            <a:ext cx="934899" cy="1979201"/>
          </a:xfrm>
          <a:custGeom>
            <a:avLst/>
            <a:gdLst/>
            <a:ahLst/>
            <a:cxnLst/>
            <a:rect l="l" t="t" r="r" b="b"/>
            <a:pathLst>
              <a:path w="934899" h="1979201">
                <a:moveTo>
                  <a:pt x="0" y="0"/>
                </a:moveTo>
                <a:lnTo>
                  <a:pt x="934899" y="0"/>
                </a:lnTo>
                <a:lnTo>
                  <a:pt x="934899" y="1979201"/>
                </a:lnTo>
                <a:lnTo>
                  <a:pt x="0" y="1979201"/>
                </a:lnTo>
                <a:lnTo>
                  <a:pt x="0" y="0"/>
                </a:lnTo>
                <a:close/>
              </a:path>
            </a:pathLst>
          </a:custGeom>
          <a:blipFill>
            <a:blip r:embed="rId1">
              <a:extLst>
                <a:ext uri="{96DAC541-7B7A-43D3-8B79-37D633B846F1}">
                  <asvg:svgBlip xmlns:asvg="http://schemas.microsoft.com/office/drawing/2016/SVG/main" r:embed="rId2"/>
                </a:ext>
              </a:extLst>
            </a:blip>
            <a:stretch>
              <a:fillRect t="-1442" b="-1442"/>
            </a:stretch>
          </a:blipFill>
        </p:spPr>
      </p:sp>
      <p:sp>
        <p:nvSpPr>
          <p:cNvPr id="12" name="TextBox 12"/>
          <p:cNvSpPr txBox="1"/>
          <p:nvPr/>
        </p:nvSpPr>
        <p:spPr>
          <a:xfrm>
            <a:off x="5828845" y="978639"/>
            <a:ext cx="2610988" cy="378232"/>
          </a:xfrm>
          <a:prstGeom prst="rect">
            <a:avLst/>
          </a:prstGeom>
        </p:spPr>
        <p:txBody>
          <a:bodyPr lIns="0" tIns="0" rIns="0" bIns="0" rtlCol="0" anchor="t">
            <a:spAutoFit/>
          </a:bodyPr>
          <a:lstStyle/>
          <a:p>
            <a:pPr>
              <a:lnSpc>
                <a:spcPts val="2635"/>
              </a:lnSpc>
            </a:pPr>
            <a:r>
              <a:rPr lang="en-US" sz="2180">
                <a:solidFill>
                  <a:srgbClr val="2F4776"/>
                </a:solidFill>
                <a:latin typeface="Times New Roman" panose="02020603050405020304"/>
              </a:rPr>
              <a:t>NHƯỢC ĐIỂM</a:t>
            </a:r>
            <a:endParaRPr lang="en-US" sz="2180">
              <a:solidFill>
                <a:srgbClr val="2F4776"/>
              </a:solidFill>
              <a:latin typeface="Times New Roman" panose="02020603050405020304"/>
            </a:endParaRPr>
          </a:p>
        </p:txBody>
      </p:sp>
      <p:sp>
        <p:nvSpPr>
          <p:cNvPr id="13" name="Freeform 13"/>
          <p:cNvSpPr/>
          <p:nvPr/>
        </p:nvSpPr>
        <p:spPr>
          <a:xfrm>
            <a:off x="8258566" y="6507560"/>
            <a:ext cx="2124116" cy="2124116"/>
          </a:xfrm>
          <a:custGeom>
            <a:avLst/>
            <a:gdLst/>
            <a:ahLst/>
            <a:cxnLst/>
            <a:rect l="l" t="t" r="r" b="b"/>
            <a:pathLst>
              <a:path w="2124116" h="2124116">
                <a:moveTo>
                  <a:pt x="0" y="0"/>
                </a:moveTo>
                <a:lnTo>
                  <a:pt x="2124117" y="0"/>
                </a:lnTo>
                <a:lnTo>
                  <a:pt x="2124117" y="2124117"/>
                </a:lnTo>
                <a:lnTo>
                  <a:pt x="0" y="21241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69128" y="1899606"/>
            <a:ext cx="4607359" cy="5473700"/>
          </a:xfrm>
          <a:prstGeom prst="rect">
            <a:avLst/>
          </a:prstGeom>
        </p:spPr>
        <p:txBody>
          <a:bodyPr lIns="0" tIns="0" rIns="0" bIns="0" rtlCol="0" anchor="t">
            <a:spAutoFit/>
          </a:bodyPr>
          <a:lstStyle/>
          <a:p>
            <a:pPr>
              <a:lnSpc>
                <a:spcPts val="2800"/>
              </a:lnSpc>
            </a:pPr>
            <a:r>
              <a:rPr lang="en-US" sz="2000">
                <a:solidFill>
                  <a:srgbClr val="FFFFFF"/>
                </a:solidFill>
                <a:latin typeface="DejaVu Serif" panose="02060603050605020204"/>
              </a:rPr>
              <a:t>1.Khả năng truy vấn dữ liệu lớn</a:t>
            </a:r>
            <a:endParaRPr lang="en-US" sz="2000">
              <a:solidFill>
                <a:srgbClr val="FFFFFF"/>
              </a:solidFill>
              <a:latin typeface="DejaVu Serif" panose="02060603050605020204"/>
            </a:endParaRPr>
          </a:p>
          <a:p>
            <a:pPr>
              <a:lnSpc>
                <a:spcPts val="2800"/>
              </a:lnSpc>
            </a:pPr>
            <a:r>
              <a:rPr lang="en-US" sz="2000">
                <a:solidFill>
                  <a:srgbClr val="FFFFFF"/>
                </a:solidFill>
                <a:latin typeface="DejaVu Serif" panose="02060603050605020204"/>
              </a:rPr>
              <a:t>2.Mở rộng dễ dàng</a:t>
            </a:r>
            <a:endParaRPr lang="en-US" sz="2000">
              <a:solidFill>
                <a:srgbClr val="FFFFFF"/>
              </a:solidFill>
              <a:latin typeface="DejaVu Serif" panose="02060603050605020204"/>
            </a:endParaRPr>
          </a:p>
          <a:p>
            <a:pPr>
              <a:lnSpc>
                <a:spcPts val="2520"/>
              </a:lnSpc>
            </a:pPr>
            <a:r>
              <a:rPr lang="en-US" sz="1800">
                <a:solidFill>
                  <a:srgbClr val="FFFFFF"/>
                </a:solidFill>
                <a:latin typeface="DejaVu Serif" panose="02060603050605020204"/>
              </a:rPr>
              <a:t>3.</a:t>
            </a:r>
            <a:r>
              <a:rPr lang="en-US" sz="1800">
                <a:solidFill>
                  <a:srgbClr val="FFFFFF"/>
                </a:solidFill>
                <a:latin typeface="DejaVu Serif" panose="02060603050605020204"/>
              </a:rPr>
              <a:t>Nó cung cấp hiệu suất nhanh chóng và khả năng mở rộng theo chiều ngang.</a:t>
            </a:r>
            <a:endParaRPr lang="en-US" sz="1800">
              <a:solidFill>
                <a:srgbClr val="FFFFFF"/>
              </a:solidFill>
              <a:latin typeface="DejaVu Serif" panose="02060603050605020204"/>
            </a:endParaRPr>
          </a:p>
          <a:p>
            <a:pPr>
              <a:lnSpc>
                <a:spcPts val="2660"/>
              </a:lnSpc>
            </a:pPr>
            <a:r>
              <a:rPr lang="en-US" sz="1900">
                <a:solidFill>
                  <a:srgbClr val="FFFFFF"/>
                </a:solidFill>
                <a:latin typeface="DejaVu Serif" panose="02060603050605020204"/>
              </a:rPr>
              <a:t>4.</a:t>
            </a:r>
            <a:r>
              <a:rPr lang="en-US" sz="1900">
                <a:solidFill>
                  <a:srgbClr val="FFFFFF"/>
                </a:solidFill>
                <a:latin typeface="DejaVu Serif" panose="02060603050605020204"/>
              </a:rPr>
              <a:t>Có thể xử lý dữ liệu có cấu trúc, bán cấu trúc và phi cấu trúc với hiệu quả như nhau</a:t>
            </a:r>
            <a:endParaRPr lang="en-US" sz="1900">
              <a:solidFill>
                <a:srgbClr val="FFFFFF"/>
              </a:solidFill>
              <a:latin typeface="DejaVu Serif" panose="02060603050605020204"/>
            </a:endParaRPr>
          </a:p>
          <a:p>
            <a:pPr>
              <a:lnSpc>
                <a:spcPts val="2800"/>
              </a:lnSpc>
            </a:pPr>
            <a:r>
              <a:rPr lang="en-US" sz="2000">
                <a:solidFill>
                  <a:srgbClr val="FFFFFF"/>
                </a:solidFill>
                <a:latin typeface="DejaVu Serif" panose="02060603050605020204"/>
              </a:rPr>
              <a:t>5.</a:t>
            </a:r>
            <a:r>
              <a:rPr lang="en-US" sz="2000">
                <a:solidFill>
                  <a:srgbClr val="FFFFFF"/>
                </a:solidFill>
                <a:latin typeface="DejaVu Serif" panose="02060603050605020204"/>
              </a:rPr>
              <a:t>Lập trình hướng đối tượng dễ sử dụng và linh hoạt</a:t>
            </a:r>
            <a:endParaRPr lang="en-US" sz="2000">
              <a:solidFill>
                <a:srgbClr val="FFFFFF"/>
              </a:solidFill>
              <a:latin typeface="DejaVu Serif" panose="02060603050605020204"/>
            </a:endParaRPr>
          </a:p>
          <a:p>
            <a:pPr>
              <a:lnSpc>
                <a:spcPts val="2800"/>
              </a:lnSpc>
            </a:pPr>
            <a:r>
              <a:rPr lang="en-US" sz="2000">
                <a:solidFill>
                  <a:srgbClr val="FFFFFF"/>
                </a:solidFill>
                <a:latin typeface="DejaVu Serif" panose="02060603050605020204"/>
              </a:rPr>
              <a:t>6.Cơ sở dữ liệu NoSQL không cần máy chủ hiệu suất cao chuyên dụng</a:t>
            </a:r>
            <a:endParaRPr lang="en-US" sz="2000">
              <a:solidFill>
                <a:srgbClr val="FFFFFF"/>
              </a:solidFill>
              <a:latin typeface="DejaVu Serif" panose="02060603050605020204"/>
            </a:endParaRPr>
          </a:p>
          <a:p>
            <a:pPr>
              <a:lnSpc>
                <a:spcPts val="2800"/>
              </a:lnSpc>
            </a:pPr>
            <a:r>
              <a:rPr lang="en-US" sz="2000">
                <a:solidFill>
                  <a:srgbClr val="FFFFFF"/>
                </a:solidFill>
                <a:latin typeface="DejaVu Serif" panose="02060603050605020204"/>
              </a:rPr>
              <a:t>7.Hỗ trợ nền tảng và ngôn ngữ chính dành cho nhà phát triển</a:t>
            </a:r>
            <a:endParaRPr lang="en-US" sz="2000">
              <a:solidFill>
                <a:srgbClr val="FFFFFF"/>
              </a:solidFill>
              <a:latin typeface="DejaVu Serif" panose="02060603050605020204"/>
            </a:endParaRPr>
          </a:p>
          <a:p>
            <a:pPr>
              <a:lnSpc>
                <a:spcPts val="2800"/>
              </a:lnSpc>
            </a:pPr>
          </a:p>
        </p:txBody>
      </p:sp>
      <p:sp>
        <p:nvSpPr>
          <p:cNvPr id="15" name="TextBox 15"/>
          <p:cNvSpPr txBox="1"/>
          <p:nvPr/>
        </p:nvSpPr>
        <p:spPr>
          <a:xfrm>
            <a:off x="5074329" y="1897380"/>
            <a:ext cx="4510885" cy="5417820"/>
          </a:xfrm>
          <a:prstGeom prst="rect">
            <a:avLst/>
          </a:prstGeom>
        </p:spPr>
        <p:txBody>
          <a:bodyPr lIns="0" tIns="0" rIns="0" bIns="0" rtlCol="0" anchor="t">
            <a:spAutoFit/>
          </a:bodyPr>
          <a:lstStyle/>
          <a:p>
            <a:pPr>
              <a:lnSpc>
                <a:spcPts val="3360"/>
              </a:lnSpc>
            </a:pPr>
            <a:r>
              <a:rPr lang="en-US" sz="2100">
                <a:solidFill>
                  <a:srgbClr val="000000"/>
                </a:solidFill>
                <a:latin typeface="Noto Serif Display" panose="02020502080505020204"/>
              </a:rPr>
              <a:t>1.Không có quy tắc tiêu chuẩn hóa</a:t>
            </a:r>
            <a:endParaRPr lang="en-US" sz="2100">
              <a:solidFill>
                <a:srgbClr val="000000"/>
              </a:solidFill>
              <a:latin typeface="Noto Serif Display" panose="02020502080505020204"/>
            </a:endParaRPr>
          </a:p>
          <a:p>
            <a:pPr>
              <a:lnSpc>
                <a:spcPts val="3360"/>
              </a:lnSpc>
            </a:pPr>
            <a:r>
              <a:rPr lang="en-US" sz="2100">
                <a:solidFill>
                  <a:srgbClr val="000000"/>
                </a:solidFill>
                <a:latin typeface="Noto Serif Display" panose="02020502080505020204"/>
              </a:rPr>
              <a:t>2.</a:t>
            </a:r>
            <a:r>
              <a:rPr lang="en-US" sz="2100">
                <a:solidFill>
                  <a:srgbClr val="000000"/>
                </a:solidFill>
                <a:latin typeface="Noto Serif Display" panose="02020502080505020204"/>
              </a:rPr>
              <a:t>Khả năng truy vấn hạn chế</a:t>
            </a:r>
            <a:endParaRPr lang="en-US" sz="2100">
              <a:solidFill>
                <a:srgbClr val="000000"/>
              </a:solidFill>
              <a:latin typeface="Noto Serif Display" panose="02020502080505020204"/>
            </a:endParaRPr>
          </a:p>
          <a:p>
            <a:pPr>
              <a:lnSpc>
                <a:spcPts val="3360"/>
              </a:lnSpc>
            </a:pPr>
            <a:r>
              <a:rPr lang="en-US" sz="2100">
                <a:solidFill>
                  <a:srgbClr val="000000"/>
                </a:solidFill>
                <a:latin typeface="Noto Serif Display" panose="02020502080505020204"/>
              </a:rPr>
              <a:t>3.</a:t>
            </a:r>
            <a:r>
              <a:rPr lang="en-US" sz="2100">
                <a:solidFill>
                  <a:srgbClr val="000000"/>
                </a:solidFill>
                <a:latin typeface="Noto Serif Display" panose="02020502080505020204"/>
              </a:rPr>
              <a:t>Nó không cung cấp bất kỳ khả năng cơ sở dữ liệu truyền thống nào, như tính nhất quán khi nhiều giao dịch được thực hiện đồng thời.</a:t>
            </a:r>
            <a:endParaRPr lang="en-US" sz="2100">
              <a:solidFill>
                <a:srgbClr val="000000"/>
              </a:solidFill>
              <a:latin typeface="Noto Serif Display" panose="02020502080505020204"/>
            </a:endParaRPr>
          </a:p>
          <a:p>
            <a:pPr>
              <a:lnSpc>
                <a:spcPts val="3360"/>
              </a:lnSpc>
            </a:pPr>
            <a:r>
              <a:rPr lang="en-US" sz="2100">
                <a:solidFill>
                  <a:srgbClr val="000000"/>
                </a:solidFill>
                <a:latin typeface="Noto Serif Display" panose="02020502080505020204"/>
              </a:rPr>
              <a:t>4.</a:t>
            </a:r>
            <a:r>
              <a:rPr lang="en-US" sz="2100">
                <a:solidFill>
                  <a:srgbClr val="000000"/>
                </a:solidFill>
                <a:latin typeface="Noto Serif Display" panose="02020502080505020204"/>
              </a:rPr>
              <a:t>Khi khối lượng dữ liệu tăng lên, rất khó để duy trì các giá trị duy nhất vì các khóa trở nên khó khăn</a:t>
            </a:r>
            <a:endParaRPr lang="en-US" sz="2100">
              <a:solidFill>
                <a:srgbClr val="000000"/>
              </a:solidFill>
              <a:latin typeface="Noto Serif Display" panose="02020502080505020204"/>
            </a:endParaRPr>
          </a:p>
          <a:p>
            <a:pPr>
              <a:lnSpc>
                <a:spcPts val="3360"/>
              </a:lnSpc>
            </a:pPr>
            <a:r>
              <a:rPr lang="en-US" sz="2100">
                <a:solidFill>
                  <a:srgbClr val="000000"/>
                </a:solidFill>
                <a:latin typeface="Noto Serif Display" panose="02020502080505020204"/>
              </a:rPr>
              <a:t>5.</a:t>
            </a:r>
            <a:r>
              <a:rPr lang="en-US" sz="2100">
                <a:solidFill>
                  <a:srgbClr val="000000"/>
                </a:solidFill>
                <a:latin typeface="Noto Serif Display" panose="02020502080505020204"/>
              </a:rPr>
              <a:t>Các tùy chọn mã nguồn mở nên không quá phổ biến đối với các doanh nghiệp.</a:t>
            </a:r>
            <a:endParaRPr lang="en-US" sz="2100">
              <a:solidFill>
                <a:srgbClr val="000000"/>
              </a:solidFill>
              <a:latin typeface="Noto Serif Display" panose="02020502080505020204"/>
            </a:endParaRPr>
          </a:p>
          <a:p>
            <a:pPr algn="ctr">
              <a:lnSpc>
                <a:spcPts val="3360"/>
              </a:lnSpc>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847067" y="-789016"/>
            <a:ext cx="2189074" cy="2194560"/>
          </a:xfrm>
          <a:custGeom>
            <a:avLst/>
            <a:gdLst/>
            <a:ahLst/>
            <a:cxnLst/>
            <a:rect l="l" t="t" r="r" b="b"/>
            <a:pathLst>
              <a:path w="2189074" h="2194560">
                <a:moveTo>
                  <a:pt x="0" y="0"/>
                </a:moveTo>
                <a:lnTo>
                  <a:pt x="2189073" y="0"/>
                </a:lnTo>
                <a:lnTo>
                  <a:pt x="2189073" y="2194560"/>
                </a:lnTo>
                <a:lnTo>
                  <a:pt x="0" y="219456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8232318" y="6094077"/>
            <a:ext cx="2194560" cy="2194560"/>
          </a:xfrm>
          <a:custGeom>
            <a:avLst/>
            <a:gdLst/>
            <a:ahLst/>
            <a:cxnLst/>
            <a:rect l="l" t="t" r="r" b="b"/>
            <a:pathLst>
              <a:path w="2194560" h="2194560">
                <a:moveTo>
                  <a:pt x="0" y="0"/>
                </a:moveTo>
                <a:lnTo>
                  <a:pt x="2194560" y="0"/>
                </a:lnTo>
                <a:lnTo>
                  <a:pt x="2194560" y="2194560"/>
                </a:lnTo>
                <a:lnTo>
                  <a:pt x="0" y="21945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67792" y="5531654"/>
            <a:ext cx="2189074" cy="2194560"/>
          </a:xfrm>
          <a:custGeom>
            <a:avLst/>
            <a:gdLst/>
            <a:ahLst/>
            <a:cxnLst/>
            <a:rect l="l" t="t" r="r" b="b"/>
            <a:pathLst>
              <a:path w="2189074" h="2194560">
                <a:moveTo>
                  <a:pt x="0" y="0"/>
                </a:moveTo>
                <a:lnTo>
                  <a:pt x="2189074" y="0"/>
                </a:lnTo>
                <a:lnTo>
                  <a:pt x="2189074" y="2194560"/>
                </a:lnTo>
                <a:lnTo>
                  <a:pt x="0" y="21945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098695">
            <a:off x="6404982" y="371398"/>
            <a:ext cx="4217337" cy="636434"/>
          </a:xfrm>
          <a:custGeom>
            <a:avLst/>
            <a:gdLst/>
            <a:ahLst/>
            <a:cxnLst/>
            <a:rect l="l" t="t" r="r" b="b"/>
            <a:pathLst>
              <a:path w="4217337" h="636434">
                <a:moveTo>
                  <a:pt x="0" y="0"/>
                </a:moveTo>
                <a:lnTo>
                  <a:pt x="4217337" y="0"/>
                </a:lnTo>
                <a:lnTo>
                  <a:pt x="4217337" y="636435"/>
                </a:lnTo>
                <a:lnTo>
                  <a:pt x="0" y="6364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848928" y="2694614"/>
            <a:ext cx="8173152" cy="2731195"/>
          </a:xfrm>
          <a:custGeom>
            <a:avLst/>
            <a:gdLst/>
            <a:ahLst/>
            <a:cxnLst/>
            <a:rect l="l" t="t" r="r" b="b"/>
            <a:pathLst>
              <a:path w="8173152" h="2731195">
                <a:moveTo>
                  <a:pt x="0" y="0"/>
                </a:moveTo>
                <a:lnTo>
                  <a:pt x="8173152" y="0"/>
                </a:lnTo>
                <a:lnTo>
                  <a:pt x="8173152" y="2731195"/>
                </a:lnTo>
                <a:lnTo>
                  <a:pt x="0" y="2731195"/>
                </a:lnTo>
                <a:lnTo>
                  <a:pt x="0" y="0"/>
                </a:lnTo>
                <a:close/>
              </a:path>
            </a:pathLst>
          </a:custGeom>
          <a:blipFill>
            <a:blip r:embed="rId9"/>
            <a:stretch>
              <a:fillRect/>
            </a:stretch>
          </a:blipFill>
        </p:spPr>
      </p:sp>
      <p:sp>
        <p:nvSpPr>
          <p:cNvPr id="7" name="TextBox 7"/>
          <p:cNvSpPr txBox="1"/>
          <p:nvPr/>
        </p:nvSpPr>
        <p:spPr>
          <a:xfrm>
            <a:off x="1342006" y="1045273"/>
            <a:ext cx="6711037" cy="1151239"/>
          </a:xfrm>
          <a:prstGeom prst="rect">
            <a:avLst/>
          </a:prstGeom>
        </p:spPr>
        <p:txBody>
          <a:bodyPr lIns="0" tIns="0" rIns="0" bIns="0" rtlCol="0" anchor="t">
            <a:spAutoFit/>
          </a:bodyPr>
          <a:lstStyle/>
          <a:p>
            <a:pPr algn="ctr">
              <a:lnSpc>
                <a:spcPts val="4580"/>
              </a:lnSpc>
            </a:pPr>
            <a:r>
              <a:rPr lang="en-US" sz="3270">
                <a:solidFill>
                  <a:srgbClr val="000000"/>
                </a:solidFill>
                <a:latin typeface="DejaVu Serif Bold" panose="02060803050605020204"/>
              </a:rPr>
              <a:t>Các loại cơ sở dữ liệu NoSQL</a:t>
            </a:r>
            <a:endParaRPr lang="en-US" sz="3270">
              <a:solidFill>
                <a:srgbClr val="000000"/>
              </a:solidFill>
              <a:latin typeface="DejaVu Serif Bold" panose="02060803050605020204"/>
            </a:endParaRPr>
          </a:p>
          <a:p>
            <a:pPr algn="ctr">
              <a:lnSpc>
                <a:spcPts val="4580"/>
              </a:lnSpc>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4439441" y="1735975"/>
            <a:ext cx="5770914" cy="3514898"/>
          </a:xfrm>
          <a:custGeom>
            <a:avLst/>
            <a:gdLst/>
            <a:ahLst/>
            <a:cxnLst/>
            <a:rect l="l" t="t" r="r" b="b"/>
            <a:pathLst>
              <a:path w="5770914" h="3514898">
                <a:moveTo>
                  <a:pt x="0" y="0"/>
                </a:moveTo>
                <a:lnTo>
                  <a:pt x="5770914" y="0"/>
                </a:lnTo>
                <a:lnTo>
                  <a:pt x="5770914" y="3514898"/>
                </a:lnTo>
                <a:lnTo>
                  <a:pt x="0" y="3514898"/>
                </a:lnTo>
                <a:lnTo>
                  <a:pt x="0" y="0"/>
                </a:lnTo>
                <a:close/>
              </a:path>
            </a:pathLst>
          </a:custGeom>
          <a:blipFill>
            <a:blip r:embed="rId1"/>
            <a:stretch>
              <a:fillRect/>
            </a:stretch>
          </a:blipFill>
        </p:spPr>
      </p:sp>
      <p:grpSp>
        <p:nvGrpSpPr>
          <p:cNvPr id="3" name="Group 3"/>
          <p:cNvGrpSpPr>
            <a:grpSpLocks noChangeAspect="1"/>
          </p:cNvGrpSpPr>
          <p:nvPr/>
        </p:nvGrpSpPr>
        <p:grpSpPr>
          <a:xfrm rot="0">
            <a:off x="-1599917" y="5723451"/>
            <a:ext cx="3806289" cy="3730752"/>
            <a:chOff x="0" y="0"/>
            <a:chExt cx="13630910" cy="13360400"/>
          </a:xfrm>
        </p:grpSpPr>
        <p:sp>
          <p:nvSpPr>
            <p:cNvPr id="4" name="Freeform 4"/>
            <p:cNvSpPr/>
            <p:nvPr/>
          </p:nvSpPr>
          <p:spPr>
            <a:xfrm>
              <a:off x="-424180" y="-500380"/>
              <a:ext cx="14497051" cy="14132560"/>
            </a:xfrm>
            <a:custGeom>
              <a:avLst/>
              <a:gdLst/>
              <a:ahLst/>
              <a:cxnLst/>
              <a:rect l="l" t="t" r="r" b="b"/>
              <a:pathLst>
                <a:path w="14497051" h="14132560">
                  <a:moveTo>
                    <a:pt x="8376920" y="1022350"/>
                  </a:moveTo>
                  <a:cubicBezTo>
                    <a:pt x="9483090" y="0"/>
                    <a:pt x="11269980" y="861060"/>
                    <a:pt x="11160760" y="2363470"/>
                  </a:cubicBezTo>
                  <a:cubicBezTo>
                    <a:pt x="11097260" y="3228340"/>
                    <a:pt x="11709400" y="3995420"/>
                    <a:pt x="12566650" y="4126230"/>
                  </a:cubicBezTo>
                  <a:cubicBezTo>
                    <a:pt x="14056360" y="4353560"/>
                    <a:pt x="14497051" y="6287770"/>
                    <a:pt x="13253720" y="7138670"/>
                  </a:cubicBezTo>
                  <a:cubicBezTo>
                    <a:pt x="12538710" y="7628890"/>
                    <a:pt x="12320270" y="8585200"/>
                    <a:pt x="12752070" y="9337041"/>
                  </a:cubicBezTo>
                  <a:cubicBezTo>
                    <a:pt x="13502641" y="10643871"/>
                    <a:pt x="12265660" y="12194541"/>
                    <a:pt x="10825480" y="11752581"/>
                  </a:cubicBezTo>
                  <a:cubicBezTo>
                    <a:pt x="9996170" y="11498581"/>
                    <a:pt x="9112250" y="11925300"/>
                    <a:pt x="8793480" y="12730481"/>
                  </a:cubicBezTo>
                  <a:cubicBezTo>
                    <a:pt x="8239760" y="14132560"/>
                    <a:pt x="6256020" y="14132560"/>
                    <a:pt x="5703570" y="12730481"/>
                  </a:cubicBezTo>
                  <a:cubicBezTo>
                    <a:pt x="5384800" y="11924031"/>
                    <a:pt x="4500880" y="11498581"/>
                    <a:pt x="3671570" y="11752581"/>
                  </a:cubicBezTo>
                  <a:cubicBezTo>
                    <a:pt x="2231390" y="12193270"/>
                    <a:pt x="994410" y="10642600"/>
                    <a:pt x="1744980" y="9337040"/>
                  </a:cubicBezTo>
                  <a:cubicBezTo>
                    <a:pt x="2176780" y="8585200"/>
                    <a:pt x="1958340" y="7628890"/>
                    <a:pt x="1243330" y="7138669"/>
                  </a:cubicBezTo>
                  <a:cubicBezTo>
                    <a:pt x="0" y="6287769"/>
                    <a:pt x="441960" y="4353560"/>
                    <a:pt x="1930400" y="4126229"/>
                  </a:cubicBezTo>
                  <a:cubicBezTo>
                    <a:pt x="2787650" y="3995419"/>
                    <a:pt x="3399790" y="3228339"/>
                    <a:pt x="3336290" y="2363469"/>
                  </a:cubicBezTo>
                  <a:cubicBezTo>
                    <a:pt x="3228340" y="861060"/>
                    <a:pt x="5015230" y="0"/>
                    <a:pt x="6121400" y="1022350"/>
                  </a:cubicBezTo>
                  <a:cubicBezTo>
                    <a:pt x="6757670" y="1611630"/>
                    <a:pt x="7739380" y="1611630"/>
                    <a:pt x="8376920" y="1022350"/>
                  </a:cubicBezTo>
                  <a:close/>
                </a:path>
              </a:pathLst>
            </a:custGeom>
            <a:solidFill>
              <a:srgbClr val="EDA5B2"/>
            </a:solidFill>
            <a:ln w="12700">
              <a:solidFill>
                <a:srgbClr val="000000"/>
              </a:solidFill>
            </a:ln>
          </p:spPr>
        </p:sp>
        <p:sp>
          <p:nvSpPr>
            <p:cNvPr id="5" name="Freeform 5"/>
            <p:cNvSpPr/>
            <p:nvPr/>
          </p:nvSpPr>
          <p:spPr>
            <a:xfrm>
              <a:off x="-508000" y="-411480"/>
              <a:ext cx="14678659" cy="13935710"/>
            </a:xfrm>
            <a:custGeom>
              <a:avLst/>
              <a:gdLst/>
              <a:ahLst/>
              <a:cxnLst/>
              <a:rect l="l" t="t" r="r" b="b"/>
              <a:pathLst>
                <a:path w="14678659" h="13935710">
                  <a:moveTo>
                    <a:pt x="7332980" y="13771880"/>
                  </a:moveTo>
                  <a:cubicBezTo>
                    <a:pt x="6623050" y="13776960"/>
                    <a:pt x="5971540" y="13341350"/>
                    <a:pt x="5716270" y="12672060"/>
                  </a:cubicBezTo>
                  <a:cubicBezTo>
                    <a:pt x="5434330" y="11917680"/>
                    <a:pt x="4544061" y="11488420"/>
                    <a:pt x="3778250" y="11738610"/>
                  </a:cubicBezTo>
                  <a:cubicBezTo>
                    <a:pt x="3422650" y="11847830"/>
                    <a:pt x="3055620" y="11845291"/>
                    <a:pt x="2716530" y="11729720"/>
                  </a:cubicBezTo>
                  <a:cubicBezTo>
                    <a:pt x="2085340" y="11523980"/>
                    <a:pt x="1593850" y="10908030"/>
                    <a:pt x="1534160" y="10246360"/>
                  </a:cubicBezTo>
                  <a:cubicBezTo>
                    <a:pt x="1497330" y="9890760"/>
                    <a:pt x="1577340" y="9532620"/>
                    <a:pt x="1762760" y="9210041"/>
                  </a:cubicBezTo>
                  <a:cubicBezTo>
                    <a:pt x="2178050" y="8519160"/>
                    <a:pt x="1957070" y="7556500"/>
                    <a:pt x="1285240" y="7113271"/>
                  </a:cubicBezTo>
                  <a:cubicBezTo>
                    <a:pt x="0" y="6311900"/>
                    <a:pt x="415290" y="4146550"/>
                    <a:pt x="1951990" y="3971290"/>
                  </a:cubicBezTo>
                  <a:cubicBezTo>
                    <a:pt x="2366010" y="3914140"/>
                    <a:pt x="2744470" y="3712210"/>
                    <a:pt x="3004820" y="3383280"/>
                  </a:cubicBezTo>
                  <a:cubicBezTo>
                    <a:pt x="3564890" y="2783840"/>
                    <a:pt x="3145790" y="1885950"/>
                    <a:pt x="3590290" y="1247140"/>
                  </a:cubicBezTo>
                  <a:cubicBezTo>
                    <a:pt x="3930650" y="678180"/>
                    <a:pt x="4638040" y="336550"/>
                    <a:pt x="5297170" y="424180"/>
                  </a:cubicBezTo>
                  <a:cubicBezTo>
                    <a:pt x="5651500" y="467360"/>
                    <a:pt x="5984240" y="624840"/>
                    <a:pt x="6257290" y="877570"/>
                  </a:cubicBezTo>
                  <a:cubicBezTo>
                    <a:pt x="6838950" y="1435100"/>
                    <a:pt x="7825740" y="1432560"/>
                    <a:pt x="8408670" y="877570"/>
                  </a:cubicBezTo>
                  <a:cubicBezTo>
                    <a:pt x="9174480" y="120650"/>
                    <a:pt x="10541000" y="334010"/>
                    <a:pt x="11078210" y="1247140"/>
                  </a:cubicBezTo>
                  <a:cubicBezTo>
                    <a:pt x="11264900" y="1551940"/>
                    <a:pt x="11349990" y="1908810"/>
                    <a:pt x="11322050" y="2280920"/>
                  </a:cubicBezTo>
                  <a:cubicBezTo>
                    <a:pt x="11249660" y="3082290"/>
                    <a:pt x="11865610" y="3854450"/>
                    <a:pt x="12663170" y="3961130"/>
                  </a:cubicBezTo>
                  <a:cubicBezTo>
                    <a:pt x="14184630" y="4132580"/>
                    <a:pt x="14678659" y="6299200"/>
                    <a:pt x="13381989" y="7114540"/>
                  </a:cubicBezTo>
                  <a:cubicBezTo>
                    <a:pt x="12708889" y="7557770"/>
                    <a:pt x="12490449" y="8520430"/>
                    <a:pt x="12904470" y="9211310"/>
                  </a:cubicBezTo>
                  <a:cubicBezTo>
                    <a:pt x="13089889" y="9533891"/>
                    <a:pt x="13168630" y="9893300"/>
                    <a:pt x="13133070" y="10247630"/>
                  </a:cubicBezTo>
                  <a:cubicBezTo>
                    <a:pt x="13072110" y="10909300"/>
                    <a:pt x="12581889" y="11525250"/>
                    <a:pt x="11950700" y="11730990"/>
                  </a:cubicBezTo>
                  <a:cubicBezTo>
                    <a:pt x="11611610" y="11845290"/>
                    <a:pt x="11244580" y="11847830"/>
                    <a:pt x="10888980" y="11739880"/>
                  </a:cubicBezTo>
                  <a:cubicBezTo>
                    <a:pt x="10123170" y="11489690"/>
                    <a:pt x="9232900" y="11918950"/>
                    <a:pt x="8950961" y="12673330"/>
                  </a:cubicBezTo>
                  <a:cubicBezTo>
                    <a:pt x="8694420" y="13345160"/>
                    <a:pt x="8044180" y="13776960"/>
                    <a:pt x="7332980" y="13771880"/>
                  </a:cubicBezTo>
                  <a:close/>
                  <a:moveTo>
                    <a:pt x="4243070" y="11515090"/>
                  </a:moveTo>
                  <a:cubicBezTo>
                    <a:pt x="4940300" y="11508740"/>
                    <a:pt x="5609590" y="11962130"/>
                    <a:pt x="5858510" y="12616180"/>
                  </a:cubicBezTo>
                  <a:cubicBezTo>
                    <a:pt x="6319520" y="13934441"/>
                    <a:pt x="8345170" y="13935710"/>
                    <a:pt x="8804910" y="12616180"/>
                  </a:cubicBezTo>
                  <a:cubicBezTo>
                    <a:pt x="9114790" y="11788140"/>
                    <a:pt x="10088880" y="11318240"/>
                    <a:pt x="10930889" y="11591290"/>
                  </a:cubicBezTo>
                  <a:cubicBezTo>
                    <a:pt x="12249149" y="12052300"/>
                    <a:pt x="13514070" y="10471150"/>
                    <a:pt x="12768580" y="9287510"/>
                  </a:cubicBezTo>
                  <a:cubicBezTo>
                    <a:pt x="12313920" y="8529320"/>
                    <a:pt x="12555220" y="7472680"/>
                    <a:pt x="13293089" y="6987541"/>
                  </a:cubicBezTo>
                  <a:cubicBezTo>
                    <a:pt x="14476729" y="6245861"/>
                    <a:pt x="14025879" y="4269741"/>
                    <a:pt x="12636499" y="4113531"/>
                  </a:cubicBezTo>
                  <a:cubicBezTo>
                    <a:pt x="11761469" y="3995421"/>
                    <a:pt x="11085830" y="3148331"/>
                    <a:pt x="11165839" y="2268221"/>
                  </a:cubicBezTo>
                  <a:cubicBezTo>
                    <a:pt x="11323320" y="882650"/>
                    <a:pt x="9500870" y="0"/>
                    <a:pt x="8512810" y="990600"/>
                  </a:cubicBezTo>
                  <a:cubicBezTo>
                    <a:pt x="7867650" y="1606550"/>
                    <a:pt x="6777990" y="1600200"/>
                    <a:pt x="6137910" y="976630"/>
                  </a:cubicBezTo>
                  <a:cubicBezTo>
                    <a:pt x="5143500" y="3810"/>
                    <a:pt x="3328670" y="896620"/>
                    <a:pt x="3498850" y="2282190"/>
                  </a:cubicBezTo>
                  <a:cubicBezTo>
                    <a:pt x="3526790" y="2719070"/>
                    <a:pt x="3390900" y="3148330"/>
                    <a:pt x="3115310" y="3489960"/>
                  </a:cubicBezTo>
                  <a:cubicBezTo>
                    <a:pt x="2653030" y="4196080"/>
                    <a:pt x="1663700" y="3983990"/>
                    <a:pt x="1120140" y="4542790"/>
                  </a:cubicBezTo>
                  <a:cubicBezTo>
                    <a:pt x="687070" y="4960620"/>
                    <a:pt x="544830" y="5661660"/>
                    <a:pt x="763270" y="6223000"/>
                  </a:cubicBezTo>
                  <a:cubicBezTo>
                    <a:pt x="1021080" y="6959600"/>
                    <a:pt x="1986280" y="7208519"/>
                    <a:pt x="2086610" y="8049260"/>
                  </a:cubicBezTo>
                  <a:cubicBezTo>
                    <a:pt x="2181860" y="8479790"/>
                    <a:pt x="2110740" y="8924290"/>
                    <a:pt x="1885950" y="9306560"/>
                  </a:cubicBezTo>
                  <a:cubicBezTo>
                    <a:pt x="1159510" y="10488930"/>
                    <a:pt x="2428240" y="12057380"/>
                    <a:pt x="3741420" y="11588750"/>
                  </a:cubicBezTo>
                  <a:cubicBezTo>
                    <a:pt x="3905250" y="11539220"/>
                    <a:pt x="4075430" y="11515090"/>
                    <a:pt x="4243070" y="11515090"/>
                  </a:cubicBezTo>
                  <a:close/>
                </a:path>
              </a:pathLst>
            </a:custGeom>
            <a:solidFill>
              <a:srgbClr val="A9EAED"/>
            </a:solidFill>
          </p:spPr>
        </p:sp>
      </p:grpSp>
      <p:sp>
        <p:nvSpPr>
          <p:cNvPr id="6" name="Freeform 6"/>
          <p:cNvSpPr/>
          <p:nvPr/>
        </p:nvSpPr>
        <p:spPr>
          <a:xfrm>
            <a:off x="7324898" y="-299607"/>
            <a:ext cx="2254695" cy="1135802"/>
          </a:xfrm>
          <a:custGeom>
            <a:avLst/>
            <a:gdLst/>
            <a:ahLst/>
            <a:cxnLst/>
            <a:rect l="l" t="t" r="r" b="b"/>
            <a:pathLst>
              <a:path w="2254695" h="1135802">
                <a:moveTo>
                  <a:pt x="0" y="0"/>
                </a:moveTo>
                <a:lnTo>
                  <a:pt x="2254695" y="0"/>
                </a:lnTo>
                <a:lnTo>
                  <a:pt x="2254695" y="1135802"/>
                </a:lnTo>
                <a:lnTo>
                  <a:pt x="0" y="11358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7" name="Picture 7"/>
          <p:cNvPicPr>
            <a:picLocks noChangeAspect="1"/>
          </p:cNvPicPr>
          <p:nvPr/>
        </p:nvPicPr>
        <p:blipFill>
          <a:blip r:embed="rId4"/>
          <a:srcRect/>
          <a:stretch>
            <a:fillRect/>
          </a:stretch>
        </p:blipFill>
        <p:spPr>
          <a:xfrm>
            <a:off x="6480020" y="5120640"/>
            <a:ext cx="2882189" cy="2926080"/>
          </a:xfrm>
          <a:prstGeom prst="rect">
            <a:avLst/>
          </a:prstGeom>
        </p:spPr>
      </p:pic>
      <p:sp>
        <p:nvSpPr>
          <p:cNvPr id="8" name="TextBox 8"/>
          <p:cNvSpPr txBox="1"/>
          <p:nvPr/>
        </p:nvSpPr>
        <p:spPr>
          <a:xfrm>
            <a:off x="0" y="1852526"/>
            <a:ext cx="4348410" cy="2758455"/>
          </a:xfrm>
          <a:prstGeom prst="rect">
            <a:avLst/>
          </a:prstGeom>
        </p:spPr>
        <p:txBody>
          <a:bodyPr lIns="0" tIns="0" rIns="0" bIns="0" rtlCol="0" anchor="t">
            <a:spAutoFit/>
          </a:bodyPr>
          <a:lstStyle/>
          <a:p>
            <a:pPr algn="ctr">
              <a:lnSpc>
                <a:spcPts val="2755"/>
              </a:lnSpc>
            </a:pPr>
            <a:r>
              <a:rPr lang="en-US" sz="1965">
                <a:solidFill>
                  <a:srgbClr val="FFFFFF"/>
                </a:solidFill>
                <a:latin typeface="Noto Serif Display" panose="02020502080505020204"/>
              </a:rPr>
              <a:t> Cơ sở dữ liệu tài liệu lưu trữ dữ liệu trong tài liệu như là định dạng JSON, BSON và XML. Mỗi tài liệu chứa các cặp key và value. Các giá trị thường có thể là nhiều loại baogồm những thứ như chuỗi, số, boolean, mảng hoặc đối tượng. </a:t>
            </a:r>
            <a:endParaRPr lang="en-US" sz="1965">
              <a:solidFill>
                <a:srgbClr val="FFFFFF"/>
              </a:solidFill>
              <a:latin typeface="Noto Serif Display" panose="02020502080505020204"/>
            </a:endParaRPr>
          </a:p>
          <a:p>
            <a:pPr algn="ctr">
              <a:lnSpc>
                <a:spcPts val="2755"/>
              </a:lnSpc>
            </a:pPr>
          </a:p>
        </p:txBody>
      </p:sp>
      <p:sp>
        <p:nvSpPr>
          <p:cNvPr id="9" name="TextBox 9"/>
          <p:cNvSpPr txBox="1"/>
          <p:nvPr/>
        </p:nvSpPr>
        <p:spPr>
          <a:xfrm>
            <a:off x="1081818" y="264695"/>
            <a:ext cx="4438055" cy="1028700"/>
          </a:xfrm>
          <a:prstGeom prst="rect">
            <a:avLst/>
          </a:prstGeom>
        </p:spPr>
        <p:txBody>
          <a:bodyPr lIns="0" tIns="0" rIns="0" bIns="0" rtlCol="0" anchor="t">
            <a:spAutoFit/>
          </a:bodyPr>
          <a:lstStyle/>
          <a:p>
            <a:pPr algn="ctr">
              <a:lnSpc>
                <a:spcPts val="8400"/>
              </a:lnSpc>
            </a:pPr>
            <a:r>
              <a:rPr lang="en-US" sz="6000">
                <a:solidFill>
                  <a:srgbClr val="FFFFFF"/>
                </a:solidFill>
                <a:latin typeface="Noto Sans Bold" panose="020B0802040504020204"/>
              </a:rPr>
              <a:t>DOCUMENT</a:t>
            </a:r>
            <a:endParaRPr lang="en-US" sz="6000">
              <a:solidFill>
                <a:srgbClr val="FFFFFF"/>
              </a:solidFill>
              <a:latin typeface="Noto Sans Bold" panose="020B0802040504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3733</Words>
  <Application>WPS Presentation</Application>
  <PresentationFormat>On-screen Show (4:3)</PresentationFormat>
  <Paragraphs>150</Paragraphs>
  <Slides>20</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20</vt:i4>
      </vt:variant>
    </vt:vector>
  </HeadingPairs>
  <TitlesOfParts>
    <vt:vector size="36" baseType="lpstr">
      <vt:lpstr>Arial</vt:lpstr>
      <vt:lpstr>SimSun</vt:lpstr>
      <vt:lpstr>Wingdings</vt:lpstr>
      <vt:lpstr>Josefin Sans Bold</vt:lpstr>
      <vt:lpstr>Josefin Sans</vt:lpstr>
      <vt:lpstr>Arial</vt:lpstr>
      <vt:lpstr>Noto Serif Display</vt:lpstr>
      <vt:lpstr>DejaVu Serif</vt:lpstr>
      <vt:lpstr>Muli Heavy</vt:lpstr>
      <vt:lpstr>DejaVu Serif Bold</vt:lpstr>
      <vt:lpstr>Times New Roman</vt:lpstr>
      <vt:lpstr>Noto Sans Bold</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Cơ sở dữ liệu NoSQL (phi quan hệ) là gì Cơ sở dữ liệu NoSQL (phi quan hệ) hoạt động như thế nào? Các loại cơ sở dữ liệu phi quan hệ NoSQL</dc:title>
  <dc:creator/>
  <cp:lastModifiedBy>ADMIN</cp:lastModifiedBy>
  <cp:revision>9</cp:revision>
  <dcterms:created xsi:type="dcterms:W3CDTF">2006-08-16T00:00:00Z</dcterms:created>
  <dcterms:modified xsi:type="dcterms:W3CDTF">2023-09-20T03:50:47Z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43FAD8BA7B2C41CBA7C9FE0B39B8B772_12</vt:lpwstr>
  </property>
  <property fmtid="{D5CDD505-2E9C-101B-9397-08002B2CF9AE}" pid="3" name="KSOProductBuildVer">
    <vt:lpwstr>1033-12.2.0.13215</vt:lpwstr>
  </property>
</Properties>
</file>